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335" r:id="rId4"/>
    <p:sldId id="257" r:id="rId5"/>
    <p:sldId id="258" r:id="rId6"/>
    <p:sldId id="265" r:id="rId7"/>
    <p:sldId id="336" r:id="rId8"/>
    <p:sldId id="280" r:id="rId9"/>
    <p:sldId id="281" r:id="rId10"/>
    <p:sldId id="268" r:id="rId11"/>
    <p:sldId id="322" r:id="rId12"/>
    <p:sldId id="270" r:id="rId13"/>
    <p:sldId id="269" r:id="rId14"/>
    <p:sldId id="271" r:id="rId15"/>
    <p:sldId id="272" r:id="rId16"/>
    <p:sldId id="323" r:id="rId17"/>
    <p:sldId id="325" r:id="rId18"/>
    <p:sldId id="326" r:id="rId19"/>
    <p:sldId id="273" r:id="rId20"/>
    <p:sldId id="259" r:id="rId21"/>
    <p:sldId id="327" r:id="rId22"/>
    <p:sldId id="332" r:id="rId23"/>
    <p:sldId id="333" r:id="rId24"/>
    <p:sldId id="313" r:id="rId25"/>
    <p:sldId id="329" r:id="rId26"/>
    <p:sldId id="328" r:id="rId27"/>
    <p:sldId id="343" r:id="rId28"/>
    <p:sldId id="330" r:id="rId29"/>
    <p:sldId id="331" r:id="rId30"/>
    <p:sldId id="314" r:id="rId31"/>
    <p:sldId id="315" r:id="rId32"/>
    <p:sldId id="316" r:id="rId33"/>
    <p:sldId id="334" r:id="rId34"/>
    <p:sldId id="319" r:id="rId35"/>
    <p:sldId id="320" r:id="rId36"/>
    <p:sldId id="274" r:id="rId37"/>
    <p:sldId id="339" r:id="rId38"/>
    <p:sldId id="340" r:id="rId39"/>
    <p:sldId id="342" r:id="rId40"/>
    <p:sldId id="341" r:id="rId41"/>
    <p:sldId id="275" r:id="rId42"/>
    <p:sldId id="279" r:id="rId43"/>
  </p:sldIdLst>
  <p:sldSz cx="6858000" cy="5143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0033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2" d="100"/>
          <a:sy n="172" d="100"/>
        </p:scale>
        <p:origin x="1080" y="132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Data\RIFLE\Data\Plots_powerpoint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Users\dwatson\Documents\RIFLE\Data\Insectivore_plots_final_final_talk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Users\dwatson\Documents\RIFLE\Data\Insectivore_plots_final_talk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414131290376721"/>
          <c:y val="2.8982089596882397E-2"/>
          <c:w val="0.75813018411665845"/>
          <c:h val="0.9010391244954030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Proportional loss, richness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6600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marker>
              <c:symbol val="circle"/>
              <c:size val="12"/>
            </c:marker>
            <c:bubble3D val="0"/>
          </c:dPt>
          <c:errBars>
            <c:errDir val="y"/>
            <c:errBarType val="both"/>
            <c:errValType val="fixedVal"/>
            <c:noEndCap val="0"/>
            <c:val val="6.04"/>
            <c:spPr>
              <a:ln w="6350"/>
            </c:spPr>
          </c:errBars>
          <c:xVal>
            <c:strRef>
              <c:f>Sheet1!$B$3:$I$3</c:f>
              <c:strCache>
                <c:ptCount val="8"/>
                <c:pt idx="0">
                  <c:v>Zero</c:v>
                </c:pt>
                <c:pt idx="1">
                  <c:v>Control</c:v>
                </c:pt>
                <c:pt idx="2">
                  <c:v>Treatment</c:v>
                </c:pt>
                <c:pt idx="5">
                  <c:v>rr</c:v>
                </c:pt>
                <c:pt idx="6">
                  <c:v>ee</c:v>
                </c:pt>
                <c:pt idx="7">
                  <c:v>eww</c:v>
                </c:pt>
              </c:strCache>
            </c:strRef>
          </c:xVal>
          <c:yVal>
            <c:numRef>
              <c:f>Sheet1!$B$4:$I$4</c:f>
              <c:numCache>
                <c:formatCode>General</c:formatCode>
                <c:ptCount val="8"/>
                <c:pt idx="0">
                  <c:v>-10.32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hh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2"/>
            <c:spPr>
              <a:solidFill>
                <a:srgbClr val="990000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8.3800000000000008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Sheet1!$B$3:$I$3</c:f>
              <c:strCache>
                <c:ptCount val="8"/>
                <c:pt idx="0">
                  <c:v>Zero</c:v>
                </c:pt>
                <c:pt idx="1">
                  <c:v>Control</c:v>
                </c:pt>
                <c:pt idx="2">
                  <c:v>Treatment</c:v>
                </c:pt>
                <c:pt idx="5">
                  <c:v>rr</c:v>
                </c:pt>
                <c:pt idx="6">
                  <c:v>ee</c:v>
                </c:pt>
                <c:pt idx="7">
                  <c:v>eww</c:v>
                </c:pt>
              </c:strCache>
            </c:strRef>
          </c:xVal>
          <c:yVal>
            <c:numRef>
              <c:f>Sheet1!$B$5:$I$5</c:f>
              <c:numCache>
                <c:formatCode>General</c:formatCode>
                <c:ptCount val="8"/>
                <c:pt idx="1">
                  <c:v>4.68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hhht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2"/>
            <c:spPr>
              <a:solidFill>
                <a:srgbClr val="0070C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4.04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Sheet1!$B$3:$I$3</c:f>
              <c:strCache>
                <c:ptCount val="8"/>
                <c:pt idx="0">
                  <c:v>Zero</c:v>
                </c:pt>
                <c:pt idx="1">
                  <c:v>Control</c:v>
                </c:pt>
                <c:pt idx="2">
                  <c:v>Treatment</c:v>
                </c:pt>
                <c:pt idx="5">
                  <c:v>rr</c:v>
                </c:pt>
                <c:pt idx="6">
                  <c:v>ee</c:v>
                </c:pt>
                <c:pt idx="7">
                  <c:v>eww</c:v>
                </c:pt>
              </c:strCache>
            </c:strRef>
          </c:xVal>
          <c:yVal>
            <c:numRef>
              <c:f>Sheet1!$B$6:$I$6</c:f>
              <c:numCache>
                <c:formatCode>General</c:formatCode>
                <c:ptCount val="8"/>
                <c:pt idx="2">
                  <c:v>-20.91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Sheet1!$A$7</c:f>
              <c:strCache>
                <c:ptCount val="1"/>
                <c:pt idx="0">
                  <c:v>yy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2"/>
            <c:spPr>
              <a:solidFill>
                <a:srgbClr val="00660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9.6300000000000008"/>
            <c:spPr>
              <a:ln w="6350"/>
            </c:spPr>
          </c:errBars>
          <c:xVal>
            <c:strRef>
              <c:f>Sheet1!$B$3:$I$3</c:f>
              <c:strCache>
                <c:ptCount val="8"/>
                <c:pt idx="0">
                  <c:v>Zero</c:v>
                </c:pt>
                <c:pt idx="1">
                  <c:v>Control</c:v>
                </c:pt>
                <c:pt idx="2">
                  <c:v>Treatment</c:v>
                </c:pt>
                <c:pt idx="5">
                  <c:v>rr</c:v>
                </c:pt>
                <c:pt idx="6">
                  <c:v>ee</c:v>
                </c:pt>
                <c:pt idx="7">
                  <c:v>eww</c:v>
                </c:pt>
              </c:strCache>
            </c:strRef>
          </c:xVal>
          <c:yVal>
            <c:numRef>
              <c:f>Sheet1!$B$7:$I$7</c:f>
              <c:numCache>
                <c:formatCode>General</c:formatCode>
                <c:ptCount val="8"/>
                <c:pt idx="5">
                  <c:v>-6.49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Sheet1!$A$8</c:f>
              <c:strCache>
                <c:ptCount val="1"/>
                <c:pt idx="0">
                  <c:v>gg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2"/>
            <c:spPr>
              <a:solidFill>
                <a:srgbClr val="99000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12.68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Sheet1!$B$3:$I$3</c:f>
              <c:strCache>
                <c:ptCount val="8"/>
                <c:pt idx="0">
                  <c:v>Zero</c:v>
                </c:pt>
                <c:pt idx="1">
                  <c:v>Control</c:v>
                </c:pt>
                <c:pt idx="2">
                  <c:v>Treatment</c:v>
                </c:pt>
                <c:pt idx="5">
                  <c:v>rr</c:v>
                </c:pt>
                <c:pt idx="6">
                  <c:v>ee</c:v>
                </c:pt>
                <c:pt idx="7">
                  <c:v>eww</c:v>
                </c:pt>
              </c:strCache>
            </c:strRef>
          </c:xVal>
          <c:yVal>
            <c:numRef>
              <c:f>Sheet1!$B$8:$I$8</c:f>
              <c:numCache>
                <c:formatCode>General</c:formatCode>
                <c:ptCount val="8"/>
                <c:pt idx="6">
                  <c:v>10.19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Sheet1!$A$9</c:f>
              <c:strCache>
                <c:ptCount val="1"/>
                <c:pt idx="0">
                  <c:v>ff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2"/>
            <c:spPr>
              <a:solidFill>
                <a:srgbClr val="0070C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4.58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Sheet1!$B$3:$I$3</c:f>
              <c:strCache>
                <c:ptCount val="8"/>
                <c:pt idx="0">
                  <c:v>Zero</c:v>
                </c:pt>
                <c:pt idx="1">
                  <c:v>Control</c:v>
                </c:pt>
                <c:pt idx="2">
                  <c:v>Treatment</c:v>
                </c:pt>
                <c:pt idx="5">
                  <c:v>rr</c:v>
                </c:pt>
                <c:pt idx="6">
                  <c:v>ee</c:v>
                </c:pt>
                <c:pt idx="7">
                  <c:v>eww</c:v>
                </c:pt>
              </c:strCache>
            </c:strRef>
          </c:xVal>
          <c:yVal>
            <c:numRef>
              <c:f>Sheet1!$B$9:$I$9</c:f>
              <c:numCache>
                <c:formatCode>General</c:formatCode>
                <c:ptCount val="8"/>
                <c:pt idx="7">
                  <c:v>-26.479999999999986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401880"/>
        <c:axId val="226063944"/>
      </c:scatterChart>
      <c:valAx>
        <c:axId val="226401880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19050">
            <a:solidFill>
              <a:srgbClr val="000000"/>
            </a:solidFill>
          </a:ln>
          <a:effectLst/>
        </c:spPr>
        <c:crossAx val="226063944"/>
        <c:crosses val="autoZero"/>
        <c:crossBetween val="midCat"/>
      </c:valAx>
      <c:valAx>
        <c:axId val="226063944"/>
        <c:scaling>
          <c:orientation val="minMax"/>
          <c:max val="30"/>
          <c:min val="-5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>
                    <a:latin typeface="Calibri" pitchFamily="34" charset="0"/>
                  </a:defRPr>
                </a:pPr>
                <a:r>
                  <a:rPr lang="en-US" sz="1400" b="0" dirty="0">
                    <a:latin typeface="Calibri" pitchFamily="34" charset="0"/>
                  </a:rPr>
                  <a:t>Proportional change in species</a:t>
                </a:r>
                <a:r>
                  <a:rPr lang="en-US" sz="1400" b="0" baseline="0" dirty="0">
                    <a:latin typeface="Calibri" pitchFamily="34" charset="0"/>
                  </a:rPr>
                  <a:t> richness</a:t>
                </a:r>
                <a:endParaRPr lang="en-US" sz="1400" b="0" dirty="0">
                  <a:latin typeface="Calibri" pitchFamily="34" charset="0"/>
                </a:endParaRPr>
              </a:p>
            </c:rich>
          </c:tx>
          <c:layout>
            <c:manualLayout>
              <c:xMode val="edge"/>
              <c:yMode val="edge"/>
              <c:x val="3.84570935285607E-2"/>
              <c:y val="8.934813117965022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rgbClr val="000000"/>
            </a:solidFill>
          </a:ln>
        </c:spPr>
        <c:txPr>
          <a:bodyPr/>
          <a:lstStyle/>
          <a:p>
            <a:pPr>
              <a:defRPr sz="1400">
                <a:latin typeface="Calibri" pitchFamily="34" charset="0"/>
              </a:defRPr>
            </a:pPr>
            <a:endParaRPr lang="en-US"/>
          </a:p>
        </c:txPr>
        <c:crossAx val="226401880"/>
        <c:crosses val="autoZero"/>
        <c:crossBetween val="midCat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759161213646663"/>
          <c:y val="3.7122969837586998E-2"/>
          <c:w val="0.80041153223871486"/>
          <c:h val="0.92343387470997651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Sheet1!$CH$4:$CO$4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1"/>
          <c:order val="1"/>
          <c:spPr>
            <a:ln w="28575">
              <a:noFill/>
            </a:ln>
          </c:spPr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Sheet1!$CH$5:$CO$5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Sheet1!$CH$6:$CO$6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20.399999999999999"/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Sheet1!$CH$7:$CO$7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4"/>
          <c:order val="4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A4000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5.73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Sheet1!$CH$8:$CO$8</c:f>
              <c:numCache>
                <c:formatCode>General</c:formatCode>
                <c:ptCount val="8"/>
                <c:pt idx="6">
                  <c:v>-12.950000000000006</c:v>
                </c:pt>
              </c:numCache>
            </c:numRef>
          </c:yVal>
          <c:smooth val="0"/>
        </c:ser>
        <c:ser>
          <c:idx val="5"/>
          <c:order val="5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8.02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Sheet1!$CH$9:$CO$9</c:f>
              <c:numCache>
                <c:formatCode>General</c:formatCode>
                <c:ptCount val="8"/>
                <c:pt idx="7">
                  <c:v>-17.23</c:v>
                </c:pt>
              </c:numCache>
            </c:numRef>
          </c:yVal>
          <c:smooth val="0"/>
        </c:ser>
        <c:ser>
          <c:idx val="6"/>
          <c:order val="6"/>
          <c:spPr>
            <a:ln w="28575">
              <a:noFill/>
            </a:ln>
          </c:spPr>
          <c:marker>
            <c:symbol val="circle"/>
            <c:size val="9"/>
            <c:spPr>
              <a:solidFill>
                <a:sysClr val="windowText" lastClr="000000">
                  <a:lumMod val="50000"/>
                  <a:lumOff val="50000"/>
                </a:sysClr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6.3"/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Sheet1!$CH$10:$CO$10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7"/>
          <c:order val="7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A4000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3.8699999999999997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Sheet1!$CH$11:$CO$11</c:f>
              <c:numCache>
                <c:formatCode>General</c:formatCode>
                <c:ptCount val="8"/>
                <c:pt idx="0">
                  <c:v>1.73</c:v>
                </c:pt>
              </c:numCache>
            </c:numRef>
          </c:yVal>
          <c:smooth val="0"/>
        </c:ser>
        <c:ser>
          <c:idx val="8"/>
          <c:order val="8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0070C0"/>
              </a:solidFill>
              <a:ln>
                <a:solidFill>
                  <a:sysClr val="windowText" lastClr="000000"/>
                </a:solidFill>
              </a:ln>
            </c:spPr>
          </c:marker>
          <c:dPt>
            <c:idx val="6"/>
            <c:bubble3D val="0"/>
            <c:spPr>
              <a:ln w="28575">
                <a:solidFill>
                  <a:sysClr val="windowText" lastClr="000000"/>
                </a:solidFill>
              </a:ln>
            </c:spPr>
          </c:dPt>
          <c:errBars>
            <c:errDir val="y"/>
            <c:errBarType val="both"/>
            <c:errValType val="fixedVal"/>
            <c:noEndCap val="0"/>
            <c:val val="4.6199999999999966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Sheet1!$CH$12:$CO$12</c:f>
              <c:numCache>
                <c:formatCode>General</c:formatCode>
                <c:ptCount val="8"/>
                <c:pt idx="1">
                  <c:v>-29.51</c:v>
                </c:pt>
              </c:numCache>
            </c:numRef>
          </c:yVal>
          <c:smooth val="0"/>
        </c:ser>
        <c:ser>
          <c:idx val="9"/>
          <c:order val="9"/>
          <c:spPr>
            <a:ln w="28575">
              <a:noFill/>
            </a:ln>
          </c:spPr>
          <c:marker>
            <c:symbol val="circle"/>
            <c:size val="9"/>
            <c:spPr>
              <a:solidFill>
                <a:sysClr val="windowText" lastClr="000000">
                  <a:lumMod val="50000"/>
                  <a:lumOff val="50000"/>
                </a:sysClr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6.2"/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Sheet1!$CH$13:$CO$13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10"/>
          <c:order val="10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A4000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6.25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Sheet1!$CH$14:$CO$14</c:f>
              <c:numCache>
                <c:formatCode>General</c:formatCode>
                <c:ptCount val="8"/>
                <c:pt idx="3">
                  <c:v>33.6</c:v>
                </c:pt>
              </c:numCache>
            </c:numRef>
          </c:yVal>
          <c:smooth val="0"/>
        </c:ser>
        <c:ser>
          <c:idx val="11"/>
          <c:order val="11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5.59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Sheet1!$CH$15:$CO$15</c:f>
              <c:numCache>
                <c:formatCode>General</c:formatCode>
                <c:ptCount val="8"/>
                <c:pt idx="4">
                  <c:v>-19.2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173328"/>
        <c:axId val="226106848"/>
      </c:scatterChart>
      <c:valAx>
        <c:axId val="226173328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15875">
            <a:solidFill>
              <a:schemeClr val="tx1"/>
            </a:solidFill>
          </a:ln>
        </c:spPr>
        <c:crossAx val="226106848"/>
        <c:crosses val="autoZero"/>
        <c:crossBetween val="midCat"/>
      </c:valAx>
      <c:valAx>
        <c:axId val="226106848"/>
        <c:scaling>
          <c:orientation val="minMax"/>
          <c:min val="-50"/>
        </c:scaling>
        <c:delete val="0"/>
        <c:axPos val="l"/>
        <c:title>
          <c:tx>
            <c:rich>
              <a:bodyPr/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AU" sz="1400" dirty="0"/>
                  <a:t>Proportional</a:t>
                </a:r>
                <a:r>
                  <a:rPr lang="en-AU" sz="1400" baseline="0" dirty="0"/>
                  <a:t> change in resident richness</a:t>
                </a:r>
                <a:endParaRPr lang="en-AU" sz="1400" dirty="0"/>
              </a:p>
            </c:rich>
          </c:tx>
          <c:layout>
            <c:manualLayout>
              <c:xMode val="edge"/>
              <c:yMode val="edge"/>
              <c:x val="0"/>
              <c:y val="0.1390101733083197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25400"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2617332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135723299447472"/>
          <c:y val="1.9574213976224858E-2"/>
          <c:w val="0.82864276700552542"/>
          <c:h val="0.92343387470997651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Sheet1!$CH$4:$CO$4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1"/>
          <c:order val="1"/>
          <c:spPr>
            <a:ln w="28575">
              <a:noFill/>
            </a:ln>
          </c:spPr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Sheet1!$CH$5:$CO$5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Sheet1!$CH$6:$CO$6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20.399999999999999"/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Sheet1!$CH$7:$CO$7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4"/>
          <c:order val="4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A4000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16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Sheet1!$CH$8:$CO$8</c:f>
              <c:numCache>
                <c:formatCode>General</c:formatCode>
                <c:ptCount val="8"/>
                <c:pt idx="6">
                  <c:v>19.79</c:v>
                </c:pt>
              </c:numCache>
            </c:numRef>
          </c:yVal>
          <c:smooth val="0"/>
        </c:ser>
        <c:ser>
          <c:idx val="5"/>
          <c:order val="5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14.4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Sheet1!$CH$9:$CO$9</c:f>
              <c:numCache>
                <c:formatCode>General</c:formatCode>
                <c:ptCount val="8"/>
                <c:pt idx="7">
                  <c:v>-13.31</c:v>
                </c:pt>
              </c:numCache>
            </c:numRef>
          </c:yVal>
          <c:smooth val="0"/>
        </c:ser>
        <c:ser>
          <c:idx val="6"/>
          <c:order val="6"/>
          <c:spPr>
            <a:ln w="28575">
              <a:noFill/>
            </a:ln>
          </c:spPr>
          <c:marker>
            <c:symbol val="circle"/>
            <c:size val="9"/>
            <c:spPr>
              <a:solidFill>
                <a:sysClr val="windowText" lastClr="000000">
                  <a:lumMod val="50000"/>
                  <a:lumOff val="50000"/>
                </a:sysClr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6.3"/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Sheet1!$CH$10:$CO$10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7"/>
          <c:order val="7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A4000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6.17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Sheet1!$CH$11:$CO$11</c:f>
              <c:numCache>
                <c:formatCode>General</c:formatCode>
                <c:ptCount val="8"/>
                <c:pt idx="0">
                  <c:v>14.49</c:v>
                </c:pt>
              </c:numCache>
            </c:numRef>
          </c:yVal>
          <c:smooth val="0"/>
        </c:ser>
        <c:ser>
          <c:idx val="8"/>
          <c:order val="8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0070C0"/>
              </a:solidFill>
              <a:ln>
                <a:solidFill>
                  <a:sysClr val="windowText" lastClr="000000"/>
                </a:solidFill>
              </a:ln>
            </c:spPr>
          </c:marker>
          <c:dPt>
            <c:idx val="6"/>
            <c:bubble3D val="0"/>
            <c:spPr>
              <a:ln w="28575">
                <a:solidFill>
                  <a:sysClr val="windowText" lastClr="000000"/>
                </a:solidFill>
              </a:ln>
            </c:spPr>
          </c:dPt>
          <c:errBars>
            <c:errDir val="y"/>
            <c:errBarType val="both"/>
            <c:errValType val="fixedVal"/>
            <c:noEndCap val="0"/>
            <c:val val="5.1599999999999975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Sheet1!$CH$12:$CO$12</c:f>
              <c:numCache>
                <c:formatCode>General</c:formatCode>
                <c:ptCount val="8"/>
                <c:pt idx="1">
                  <c:v>-34.800000000000004</c:v>
                </c:pt>
              </c:numCache>
            </c:numRef>
          </c:yVal>
          <c:smooth val="0"/>
        </c:ser>
        <c:ser>
          <c:idx val="9"/>
          <c:order val="9"/>
          <c:spPr>
            <a:ln w="28575">
              <a:noFill/>
            </a:ln>
          </c:spPr>
          <c:marker>
            <c:symbol val="circle"/>
            <c:size val="9"/>
            <c:spPr>
              <a:solidFill>
                <a:sysClr val="windowText" lastClr="000000">
                  <a:lumMod val="50000"/>
                  <a:lumOff val="50000"/>
                </a:sysClr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6.2"/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Sheet1!$CH$13:$CO$13</c:f>
              <c:numCache>
                <c:formatCode>General</c:formatCode>
                <c:ptCount val="8"/>
              </c:numCache>
            </c:numRef>
          </c:yVal>
          <c:smooth val="0"/>
        </c:ser>
        <c:ser>
          <c:idx val="10"/>
          <c:order val="10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A40000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4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Sheet1!$CH$14:$CO$14</c:f>
              <c:numCache>
                <c:formatCode>General</c:formatCode>
                <c:ptCount val="8"/>
                <c:pt idx="3">
                  <c:v>-12.6</c:v>
                </c:pt>
              </c:numCache>
            </c:numRef>
          </c:yVal>
          <c:smooth val="0"/>
        </c:ser>
        <c:ser>
          <c:idx val="11"/>
          <c:order val="11"/>
          <c:spPr>
            <a:ln w="28575">
              <a:noFill/>
            </a:ln>
          </c:spPr>
          <c:marker>
            <c:symbol val="circle"/>
            <c:size val="11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11.129999999999999"/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xVal>
            <c:strRef>
              <c:f>Sheet1!$CH$3:$CO$3</c:f>
              <c:strCache>
                <c:ptCount val="8"/>
                <c:pt idx="0">
                  <c:v>contro</c:v>
                </c:pt>
                <c:pt idx="1">
                  <c:v>treatment</c:v>
                </c:pt>
                <c:pt idx="2">
                  <c:v>zero</c:v>
                </c:pt>
                <c:pt idx="3">
                  <c:v>control</c:v>
                </c:pt>
                <c:pt idx="4">
                  <c:v>treatment</c:v>
                </c:pt>
                <c:pt idx="6">
                  <c:v>control</c:v>
                </c:pt>
                <c:pt idx="7">
                  <c:v>treatment</c:v>
                </c:pt>
              </c:strCache>
            </c:strRef>
          </c:xVal>
          <c:yVal>
            <c:numRef>
              <c:f>Sheet1!$CH$15:$CO$15</c:f>
              <c:numCache>
                <c:formatCode>General</c:formatCode>
                <c:ptCount val="8"/>
                <c:pt idx="4">
                  <c:v>-37.4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698216"/>
        <c:axId val="226698600"/>
      </c:scatterChart>
      <c:valAx>
        <c:axId val="226698216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15875">
            <a:solidFill>
              <a:schemeClr val="tx1"/>
            </a:solidFill>
          </a:ln>
        </c:spPr>
        <c:crossAx val="226698600"/>
        <c:crosses val="autoZero"/>
        <c:crossBetween val="midCat"/>
      </c:valAx>
      <c:valAx>
        <c:axId val="226698600"/>
        <c:scaling>
          <c:orientation val="minMax"/>
          <c:min val="-50"/>
        </c:scaling>
        <c:delete val="0"/>
        <c:axPos val="l"/>
        <c:title>
          <c:tx>
            <c:rich>
              <a:bodyPr/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AU" sz="1400"/>
                  <a:t>Proportional</a:t>
                </a:r>
                <a:r>
                  <a:rPr lang="en-AU" sz="1400" baseline="0"/>
                  <a:t> change in resident richness</a:t>
                </a:r>
                <a:endParaRPr lang="en-AU" sz="14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25400"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26698216"/>
        <c:crosses val="autoZero"/>
        <c:crossBetween val="midCat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0.17411</cdr:x>
      <cdr:y>0.77721</cdr:y>
    </cdr:from>
    <cdr:to>
      <cdr:x>1</cdr:x>
      <cdr:y>0.91976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3672408"/>
          <a:ext cx="4281889" cy="6735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AU" sz="1600" dirty="0">
              <a:latin typeface="Calibri" pitchFamily="34" charset="0"/>
            </a:rPr>
            <a:t> </a:t>
          </a:r>
          <a:r>
            <a:rPr lang="en-AU" sz="1600" baseline="0" dirty="0">
              <a:latin typeface="Calibri" pitchFamily="34" charset="0"/>
            </a:rPr>
            <a:t> </a:t>
          </a:r>
          <a:r>
            <a:rPr lang="en-AU" sz="1600" baseline="0" dirty="0" smtClean="0">
              <a:latin typeface="Calibri" pitchFamily="34" charset="0"/>
            </a:rPr>
            <a:t>   </a:t>
          </a:r>
          <a:r>
            <a:rPr lang="en-AU" sz="1600" dirty="0" smtClean="0">
              <a:latin typeface="Calibri" pitchFamily="34" charset="0"/>
            </a:rPr>
            <a:t>All </a:t>
          </a:r>
          <a:r>
            <a:rPr lang="en-AU" sz="1600" dirty="0">
              <a:latin typeface="Calibri" pitchFamily="34" charset="0"/>
            </a:rPr>
            <a:t>bird species          </a:t>
          </a:r>
          <a:r>
            <a:rPr lang="en-AU" sz="1600" dirty="0" smtClean="0">
              <a:latin typeface="Calibri" pitchFamily="34" charset="0"/>
            </a:rPr>
            <a:t>          Woodland</a:t>
          </a:r>
          <a:r>
            <a:rPr lang="en-AU" sz="1600" baseline="0" dirty="0" smtClean="0">
              <a:latin typeface="Calibri" pitchFamily="34" charset="0"/>
            </a:rPr>
            <a:t> </a:t>
          </a:r>
          <a:r>
            <a:rPr lang="en-AU" sz="1600" baseline="0" dirty="0">
              <a:latin typeface="Calibri" pitchFamily="34" charset="0"/>
            </a:rPr>
            <a:t>bird </a:t>
          </a:r>
          <a:r>
            <a:rPr lang="en-AU" sz="1600" baseline="0" dirty="0" smtClean="0">
              <a:latin typeface="Calibri" pitchFamily="34" charset="0"/>
            </a:rPr>
            <a:t>species</a:t>
          </a:r>
          <a:endParaRPr lang="en-AU" sz="1600" dirty="0">
            <a:latin typeface="Calibri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0.07658</cdr:x>
      <cdr:y>0.875</cdr:y>
    </cdr:from>
    <cdr:to>
      <cdr:x>1</cdr:x>
      <cdr:y>0.94224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7" y="3528392"/>
          <a:ext cx="4854035" cy="2711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AU" sz="1400" b="0" dirty="0">
              <a:latin typeface="Arial" pitchFamily="34" charset="0"/>
              <a:cs typeface="Arial" pitchFamily="34" charset="0"/>
            </a:rPr>
            <a:t>      </a:t>
          </a:r>
          <a:r>
            <a:rPr lang="en-AU" sz="1400" b="0" dirty="0" smtClean="0">
              <a:latin typeface="Arial" pitchFamily="34" charset="0"/>
              <a:cs typeface="Arial" pitchFamily="34" charset="0"/>
            </a:rPr>
            <a:t> All </a:t>
          </a:r>
          <a:r>
            <a:rPr lang="en-AU" sz="1400" b="0" dirty="0">
              <a:latin typeface="Arial" pitchFamily="34" charset="0"/>
              <a:cs typeface="Arial" pitchFamily="34" charset="0"/>
            </a:rPr>
            <a:t>species*      </a:t>
          </a:r>
          <a:r>
            <a:rPr lang="en-AU" sz="1400" b="0" dirty="0" smtClean="0">
              <a:latin typeface="Arial" pitchFamily="34" charset="0"/>
              <a:cs typeface="Arial" pitchFamily="34" charset="0"/>
            </a:rPr>
            <a:t>   </a:t>
          </a:r>
          <a:r>
            <a:rPr lang="en-AU" sz="1400" b="1" dirty="0" smtClean="0">
              <a:latin typeface="Arial" pitchFamily="34" charset="0"/>
              <a:cs typeface="Arial" pitchFamily="34" charset="0"/>
            </a:rPr>
            <a:t>All</a:t>
          </a:r>
          <a:r>
            <a:rPr lang="en-AU" sz="1400" b="0" dirty="0" smtClean="0">
              <a:latin typeface="Arial" pitchFamily="34" charset="0"/>
              <a:cs typeface="Arial" pitchFamily="34" charset="0"/>
            </a:rPr>
            <a:t> </a:t>
          </a:r>
          <a:r>
            <a:rPr lang="en-AU" sz="1400" b="1" dirty="0">
              <a:latin typeface="Arial" pitchFamily="34" charset="0"/>
              <a:cs typeface="Arial" pitchFamily="34" charset="0"/>
            </a:rPr>
            <a:t>insectivores</a:t>
          </a:r>
          <a:r>
            <a:rPr lang="en-AU" sz="1400" b="0" dirty="0" smtClean="0">
              <a:latin typeface="Arial" pitchFamily="34" charset="0"/>
              <a:cs typeface="Arial" pitchFamily="34" charset="0"/>
            </a:rPr>
            <a:t>*</a:t>
          </a:r>
          <a:r>
            <a:rPr lang="en-AU" sz="1400" b="0" baseline="0" dirty="0" smtClean="0">
              <a:latin typeface="Arial" pitchFamily="34" charset="0"/>
              <a:cs typeface="Arial" pitchFamily="34" charset="0"/>
            </a:rPr>
            <a:t>**</a:t>
          </a:r>
          <a:r>
            <a:rPr lang="en-AU" sz="1400" b="0" dirty="0" smtClean="0">
              <a:latin typeface="Arial" pitchFamily="34" charset="0"/>
              <a:cs typeface="Arial" pitchFamily="34" charset="0"/>
            </a:rPr>
            <a:t>    </a:t>
          </a:r>
          <a:r>
            <a:rPr lang="en-AU" sz="1400" b="0" i="1" dirty="0" smtClean="0">
              <a:latin typeface="Arial" pitchFamily="34" charset="0"/>
              <a:cs typeface="Arial" pitchFamily="34" charset="0"/>
            </a:rPr>
            <a:t>Everything</a:t>
          </a:r>
          <a:r>
            <a:rPr lang="en-AU" sz="1400" b="0" baseline="0" dirty="0" smtClean="0">
              <a:latin typeface="Arial" pitchFamily="34" charset="0"/>
              <a:cs typeface="Arial" pitchFamily="34" charset="0"/>
            </a:rPr>
            <a:t> </a:t>
          </a:r>
          <a:r>
            <a:rPr lang="en-AU" sz="1400" b="0" i="1" baseline="0" dirty="0">
              <a:latin typeface="Arial" pitchFamily="34" charset="0"/>
              <a:cs typeface="Arial" pitchFamily="34" charset="0"/>
            </a:rPr>
            <a:t>else</a:t>
          </a:r>
          <a:endParaRPr lang="en-AU" sz="1400" b="0" i="1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0.07407</cdr:x>
      <cdr:y>0.91935</cdr:y>
    </cdr:from>
    <cdr:to>
      <cdr:x>0.98835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3744416"/>
          <a:ext cx="5332673" cy="307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AU" sz="1400" dirty="0">
              <a:latin typeface="Arial" pitchFamily="34" charset="0"/>
              <a:cs typeface="Arial" pitchFamily="34" charset="0"/>
            </a:rPr>
            <a:t>     </a:t>
          </a:r>
          <a:r>
            <a:rPr lang="en-AU" sz="1400" dirty="0" smtClean="0">
              <a:latin typeface="Arial" pitchFamily="34" charset="0"/>
              <a:cs typeface="Arial" pitchFamily="34" charset="0"/>
            </a:rPr>
            <a:t>  All</a:t>
          </a:r>
          <a:r>
            <a:rPr lang="en-AU" sz="1400" baseline="0" dirty="0" smtClean="0">
              <a:latin typeface="Arial" pitchFamily="34" charset="0"/>
              <a:cs typeface="Arial" pitchFamily="34" charset="0"/>
            </a:rPr>
            <a:t> </a:t>
          </a:r>
          <a:r>
            <a:rPr lang="en-AU" sz="1400" baseline="0" dirty="0">
              <a:latin typeface="Arial" pitchFamily="34" charset="0"/>
              <a:cs typeface="Arial" pitchFamily="34" charset="0"/>
            </a:rPr>
            <a:t>w</a:t>
          </a:r>
          <a:r>
            <a:rPr lang="en-AU" sz="1400" dirty="0">
              <a:latin typeface="Arial" pitchFamily="34" charset="0"/>
              <a:cs typeface="Arial" pitchFamily="34" charset="0"/>
            </a:rPr>
            <a:t>oodland birds**    </a:t>
          </a:r>
          <a:r>
            <a:rPr lang="en-AU" sz="1400" b="1" dirty="0" smtClean="0">
              <a:latin typeface="Arial" pitchFamily="34" charset="0"/>
              <a:cs typeface="Arial" pitchFamily="34" charset="0"/>
            </a:rPr>
            <a:t>Ground</a:t>
          </a:r>
          <a:r>
            <a:rPr lang="en-AU" sz="1400" dirty="0" smtClean="0">
              <a:latin typeface="Arial" pitchFamily="34" charset="0"/>
              <a:cs typeface="Arial" pitchFamily="34" charset="0"/>
            </a:rPr>
            <a:t> </a:t>
          </a:r>
          <a:r>
            <a:rPr lang="en-AU" sz="1400" b="1" dirty="0">
              <a:latin typeface="Arial" pitchFamily="34" charset="0"/>
              <a:cs typeface="Arial" pitchFamily="34" charset="0"/>
            </a:rPr>
            <a:t>foragers</a:t>
          </a:r>
          <a:r>
            <a:rPr lang="en-AU" sz="1400" baseline="0" dirty="0">
              <a:latin typeface="Arial" pitchFamily="34" charset="0"/>
              <a:cs typeface="Arial" pitchFamily="34" charset="0"/>
            </a:rPr>
            <a:t>*</a:t>
          </a:r>
          <a:r>
            <a:rPr lang="en-AU" sz="1400" dirty="0">
              <a:latin typeface="Arial" pitchFamily="34" charset="0"/>
              <a:cs typeface="Arial" pitchFamily="34" charset="0"/>
            </a:rPr>
            <a:t>   </a:t>
          </a:r>
          <a:r>
            <a:rPr lang="en-AU" sz="1400" dirty="0" smtClean="0">
              <a:latin typeface="Arial" pitchFamily="34" charset="0"/>
              <a:cs typeface="Arial" pitchFamily="34" charset="0"/>
            </a:rPr>
            <a:t>  </a:t>
          </a:r>
          <a:r>
            <a:rPr lang="en-AU" sz="1400" i="1" dirty="0" smtClean="0">
              <a:latin typeface="Arial" pitchFamily="34" charset="0"/>
              <a:cs typeface="Arial" pitchFamily="34" charset="0"/>
            </a:rPr>
            <a:t>Everything</a:t>
          </a:r>
          <a:r>
            <a:rPr lang="en-AU" sz="1400" dirty="0" smtClean="0">
              <a:latin typeface="Arial" pitchFamily="34" charset="0"/>
              <a:cs typeface="Arial" pitchFamily="34" charset="0"/>
            </a:rPr>
            <a:t> </a:t>
          </a:r>
          <a:r>
            <a:rPr lang="en-AU" sz="1400" i="1" dirty="0">
              <a:latin typeface="Arial" pitchFamily="34" charset="0"/>
              <a:cs typeface="Arial" pitchFamily="34" charset="0"/>
            </a:rPr>
            <a:t>else</a:t>
          </a:r>
          <a:r>
            <a:rPr lang="en-AU" sz="1400" dirty="0">
              <a:latin typeface="Arial" pitchFamily="34" charset="0"/>
              <a:cs typeface="Arial" pitchFamily="34" charset="0"/>
            </a:rPr>
            <a:t>*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2"/>
            <a:ext cx="58293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900113"/>
            <a:ext cx="3028950" cy="254555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900113"/>
            <a:ext cx="3028950" cy="254555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8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1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54781"/>
            <a:ext cx="154305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54781"/>
            <a:ext cx="451485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476BA-350F-4AEC-B551-27EF2492125B}" type="datetimeFigureOut">
              <a:rPr lang="en-AU" smtClean="0"/>
              <a:pPr/>
              <a:t>24/04/2017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E0F7D-2040-4A42-968A-3AB76BCA3E0E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jpeg"/><Relationship Id="rId2" Type="http://schemas.openxmlformats.org/officeDocument/2006/relationships/image" Target="../media/image23.png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jpe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Pipiwharauro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853" y="2031690"/>
            <a:ext cx="1728214" cy="230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195486"/>
            <a:ext cx="6858000" cy="1500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3300" kern="2000" spc="600" dirty="0">
                <a:solidFill>
                  <a:srgbClr val="006600"/>
                </a:solidFill>
                <a:latin typeface="Lucida Sans" pitchFamily="34" charset="0"/>
              </a:rPr>
              <a:t>Facilitating  recovery</a:t>
            </a:r>
          </a:p>
          <a:p>
            <a:pPr algn="ctr"/>
            <a:endParaRPr lang="en-AU" sz="1050" dirty="0">
              <a:solidFill>
                <a:srgbClr val="006600"/>
              </a:solidFill>
              <a:latin typeface="Lucida Sans" pitchFamily="34" charset="0"/>
            </a:endParaRPr>
          </a:p>
          <a:p>
            <a:pPr algn="ctr"/>
            <a:r>
              <a:rPr lang="en-AU" sz="2400" dirty="0">
                <a:solidFill>
                  <a:srgbClr val="006600"/>
                </a:solidFill>
                <a:latin typeface="Lucida Sans" pitchFamily="34" charset="0"/>
              </a:rPr>
              <a:t>Maximizing connectivity &amp; productivity to safeguard King Island’s birdlife</a:t>
            </a:r>
          </a:p>
        </p:txBody>
      </p:sp>
      <p:pic>
        <p:nvPicPr>
          <p:cNvPr id="7" name="Picture 10" descr="D:\Users\dwatson\AppData\Local\Microsoft\Windows\Temporary Internet Files\Content.Outlook\JBOHHY1D\InstLandWaterSociety Logo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466" y="4459235"/>
            <a:ext cx="1989642" cy="63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07206" y="2839639"/>
            <a:ext cx="58293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AU" sz="1500" dirty="0">
                <a:latin typeface="Lucida Sans" pitchFamily="34" charset="0"/>
              </a:rPr>
              <a:t>David M Watson</a:t>
            </a:r>
          </a:p>
          <a:p>
            <a:pPr algn="ctr"/>
            <a:r>
              <a:rPr lang="en-AU" sz="1200" dirty="0">
                <a:latin typeface="Lucida Sans" pitchFamily="34" charset="0"/>
              </a:rPr>
              <a:t>Professor in Ecology</a:t>
            </a:r>
          </a:p>
          <a:p>
            <a:pPr algn="ctr"/>
            <a:endParaRPr lang="en-AU" sz="2100" b="1" dirty="0" smtClean="0">
              <a:latin typeface="Calibri" pitchFamily="34" charset="0"/>
            </a:endParaRPr>
          </a:p>
          <a:p>
            <a:pPr algn="ctr"/>
            <a:endParaRPr lang="en-AU" sz="2100" b="1" dirty="0">
              <a:latin typeface="Calibri" pitchFamily="34" charset="0"/>
            </a:endParaRPr>
          </a:p>
          <a:p>
            <a:pPr algn="ctr"/>
            <a:endParaRPr lang="en-AU" sz="2100" b="1" dirty="0">
              <a:latin typeface="Calibri" pitchFamily="34" charset="0"/>
            </a:endParaRPr>
          </a:p>
          <a:p>
            <a:pPr algn="ctr"/>
            <a:endParaRPr lang="en-AU" sz="2100" b="1" dirty="0">
              <a:latin typeface="Calibri" pitchFamily="34" charset="0"/>
            </a:endParaRPr>
          </a:p>
          <a:p>
            <a:pPr algn="ctr"/>
            <a:endParaRPr lang="en-AU" sz="2100" b="1" dirty="0">
              <a:latin typeface="Calibri" pitchFamily="34" charset="0"/>
            </a:endParaRPr>
          </a:p>
          <a:p>
            <a:pPr algn="ctr"/>
            <a:endParaRPr lang="en-AU" sz="2100" b="1" dirty="0">
              <a:latin typeface="Calibri" pitchFamily="34" charset="0"/>
            </a:endParaRPr>
          </a:p>
          <a:p>
            <a:pPr algn="ctr"/>
            <a:endParaRPr lang="en-AU" sz="750" dirty="0">
              <a:latin typeface="Calibri" pitchFamily="34" charset="0"/>
            </a:endParaRPr>
          </a:p>
          <a:p>
            <a:pPr algn="ctr"/>
            <a:endParaRPr lang="en-AU" sz="1350" dirty="0">
              <a:latin typeface="Calibri" pitchFamily="34" charset="0"/>
            </a:endParaRPr>
          </a:p>
          <a:p>
            <a:pPr algn="ctr"/>
            <a:r>
              <a:rPr lang="en-AU" sz="1350" dirty="0">
                <a:solidFill>
                  <a:srgbClr val="800000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2056" name="Picture 8" descr="https://cdn.theconversation.com/files/129297/area14mp/image-20160705-19103-dulonf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4" t="5407" r="6716" b="8092"/>
          <a:stretch/>
        </p:blipFill>
        <p:spPr bwMode="auto">
          <a:xfrm>
            <a:off x="135648" y="2423874"/>
            <a:ext cx="2394019" cy="191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01"/>
          <a:stretch/>
        </p:blipFill>
        <p:spPr>
          <a:xfrm>
            <a:off x="-8380" y="3846682"/>
            <a:ext cx="10287000" cy="1296144"/>
          </a:xfrm>
          <a:prstGeom prst="rect">
            <a:avLst/>
          </a:prstGeom>
        </p:spPr>
      </p:pic>
      <p:pic>
        <p:nvPicPr>
          <p:cNvPr id="5" name="Picture 13" descr="http://www.autismbehavsolutions.com/outline_of_bir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6056">
            <a:off x="1518049" y="238861"/>
            <a:ext cx="1396603" cy="84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25183" y="142979"/>
            <a:ext cx="1790875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50" b="1" dirty="0">
                <a:ln w="12700">
                  <a:solidFill>
                    <a:srgbClr val="0066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Outline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3668" y="1209140"/>
            <a:ext cx="6673704" cy="3411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Lessons learned from the mainland: ‘Declining Woodland Birds’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 smtClean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Facilitation—improving habitat quality ( = ‘wildlife carrying capacity’) from the bottom-up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 smtClean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Connectivity conservation—increasing permeability of landscapes to safeguard wildlife populations over the long term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 smtClean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Reconciliation ecology—maximising the value of the places where we live, work and farm for wildlife 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77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01"/>
          <a:stretch/>
        </p:blipFill>
        <p:spPr>
          <a:xfrm>
            <a:off x="-8380" y="3846682"/>
            <a:ext cx="10287000" cy="1296144"/>
          </a:xfrm>
          <a:prstGeom prst="rect">
            <a:avLst/>
          </a:prstGeom>
        </p:spPr>
      </p:pic>
      <p:pic>
        <p:nvPicPr>
          <p:cNvPr id="5" name="Picture 13" descr="http://www.autismbehavsolutions.com/outline_of_bir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6056">
            <a:off x="1518049" y="238861"/>
            <a:ext cx="1396603" cy="84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25183" y="142979"/>
            <a:ext cx="1790875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50" b="1" dirty="0">
                <a:ln w="12700">
                  <a:solidFill>
                    <a:srgbClr val="0066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Outline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3668" y="1209140"/>
            <a:ext cx="6673704" cy="3411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Lessons learned from the mainland: ‘Declining Woodland Birds’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 smtClean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b="1" u="sng" dirty="0">
                <a:solidFill>
                  <a:srgbClr val="006600"/>
                </a:solidFill>
                <a:latin typeface="Microsoft Sans Serif" pitchFamily="34" charset="0"/>
              </a:rPr>
              <a:t>Facilitation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—improving habitat quality ( = ‘wildlife carrying capacity’) from the bottom-up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 smtClean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b="1" u="sng" dirty="0">
                <a:solidFill>
                  <a:srgbClr val="006600"/>
                </a:solidFill>
                <a:latin typeface="Microsoft Sans Serif" pitchFamily="34" charset="0"/>
              </a:rPr>
              <a:t>Connectivity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 conservation—increasing permeability of landscapes to safeguard wildlife populations over the long term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 smtClean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b="1" u="sng" dirty="0">
                <a:solidFill>
                  <a:srgbClr val="006600"/>
                </a:solidFill>
                <a:latin typeface="Microsoft Sans Serif" pitchFamily="34" charset="0"/>
              </a:rPr>
              <a:t>Reconciliation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 ecology—maximising the value of the places where we live, work and farm for wildlife 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51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v.vic.gov.au/existingmedia/11256/hooded%20robi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DF0E9"/>
              </a:clrFrom>
              <a:clrTo>
                <a:srgbClr val="EDF0E9">
                  <a:alpha val="0"/>
                </a:srgbClr>
              </a:clrTo>
            </a:clrChange>
          </a:blip>
          <a:srcRect t="4777" r="6800"/>
          <a:stretch>
            <a:fillRect/>
          </a:stretch>
        </p:blipFill>
        <p:spPr bwMode="auto">
          <a:xfrm>
            <a:off x="4255281" y="642937"/>
            <a:ext cx="2530391" cy="3861551"/>
          </a:xfrm>
          <a:prstGeom prst="rect">
            <a:avLst/>
          </a:prstGeom>
          <a:noFill/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66712" y="736852"/>
            <a:ext cx="386035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Declining insectivores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3668" y="1285393"/>
            <a:ext cx="4016778" cy="372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25/26 ‘Declining Woodland Birds’ eat insects; 17 forage on the ground*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Litter-dwelling insects and spiders are principal food 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Preferred prey groups sensitive to litter quality, depth and persistence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Could observed patterns in insectivores relate to fundamental changes in litter-fall?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Can we improve habitat quality from the bottom-up?</a:t>
            </a: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5364296" y="4244339"/>
            <a:ext cx="1569660" cy="279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350" i="1" dirty="0">
                <a:solidFill>
                  <a:srgbClr val="333300"/>
                </a:solidFill>
                <a:latin typeface="Microsoft Sans Serif" pitchFamily="34" charset="0"/>
              </a:rPr>
              <a:t>*Emu</a:t>
            </a:r>
            <a:r>
              <a:rPr lang="en-AU" sz="1350" dirty="0">
                <a:solidFill>
                  <a:srgbClr val="333300"/>
                </a:solidFill>
                <a:latin typeface="Microsoft Sans Serif" pitchFamily="34" charset="0"/>
              </a:rPr>
              <a:t>  111: 10—18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8" descr="http://urbanist.typepad.com/.a/6a00d83454714d69e20147e1c58b68970b-500wi"/>
          <p:cNvPicPr>
            <a:picLocks noChangeAspect="1" noChangeArrowheads="1"/>
          </p:cNvPicPr>
          <p:nvPr/>
        </p:nvPicPr>
        <p:blipFill>
          <a:blip r:embed="rId2" cstate="print"/>
          <a:srcRect t="14775" b="4928"/>
          <a:stretch>
            <a:fillRect/>
          </a:stretch>
        </p:blipFill>
        <p:spPr bwMode="auto">
          <a:xfrm>
            <a:off x="3450264" y="2571750"/>
            <a:ext cx="3407736" cy="2052228"/>
          </a:xfrm>
          <a:prstGeom prst="rect">
            <a:avLst/>
          </a:prstGeom>
          <a:noFill/>
        </p:spPr>
      </p:pic>
      <p:pic>
        <p:nvPicPr>
          <p:cNvPr id="15362" name="Picture 2" descr="http://bluedevilconsulting.com.au/wp-content/uploads/2013/08/DSCF1782_Remnant-Grey-Box-Grassy-Woodland-e13880564533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0963"/>
            <a:ext cx="3444948" cy="2586734"/>
          </a:xfrm>
          <a:prstGeom prst="rect">
            <a:avLst/>
          </a:prstGeom>
          <a:noFill/>
        </p:spPr>
      </p:pic>
      <p:pic>
        <p:nvPicPr>
          <p:cNvPr id="5" name="Picture 2" descr="http://cdn.c.photoshelter.com/img-get/I0000iI0vVrlv1UQ/s/880/880/JWACN-10907.jpg"/>
          <p:cNvPicPr>
            <a:picLocks noChangeAspect="1" noChangeArrowheads="1"/>
          </p:cNvPicPr>
          <p:nvPr/>
        </p:nvPicPr>
        <p:blipFill>
          <a:blip r:embed="rId4" cstate="print"/>
          <a:srcRect t="11380"/>
          <a:stretch>
            <a:fillRect/>
          </a:stretch>
        </p:blipFill>
        <p:spPr bwMode="auto">
          <a:xfrm>
            <a:off x="-6120" y="2675542"/>
            <a:ext cx="3457579" cy="2052950"/>
          </a:xfrm>
          <a:prstGeom prst="rect">
            <a:avLst/>
          </a:prstGeom>
          <a:noFill/>
        </p:spPr>
      </p:pic>
      <p:pic>
        <p:nvPicPr>
          <p:cNvPr id="4" name="Picture 12" descr="http://www.soilsforlife.org.au/images/case%20studies/cs-gilgunnia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0451" y="87474"/>
            <a:ext cx="3454720" cy="2589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ecolsoc.org.au/files/styles/photocomp_large/public/webform/photo-competition/2014/untitled-1.jpg?itok=IAr9U4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715995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ecolsoc.org.au/files/styles/photocomp_large/public/webform/photo-competition/2014/untitled-1.jpg?itok=IAr9U4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7715995" cy="5143500"/>
          </a:xfrm>
          <a:prstGeom prst="rect">
            <a:avLst/>
          </a:prstGeom>
          <a:noFill/>
        </p:spPr>
      </p:pic>
      <p:pic>
        <p:nvPicPr>
          <p:cNvPr id="3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>
            <a:off x="350658" y="1005576"/>
            <a:ext cx="2142979" cy="307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s://www.ecolsoc.org.au/files/styles/photocomp_large/public/webform/photo-competition/2014/untitled-1.jpg?itok=IAr9U4ZR"/>
          <p:cNvPicPr>
            <a:picLocks noChangeAspect="1" noChangeArrowheads="1"/>
          </p:cNvPicPr>
          <p:nvPr/>
        </p:nvPicPr>
        <p:blipFill rotWithShape="1">
          <a:blip r:embed="rId2" cstate="print"/>
          <a:srcRect l="32242" r="65892"/>
          <a:stretch/>
        </p:blipFill>
        <p:spPr bwMode="auto">
          <a:xfrm>
            <a:off x="2475965" y="-3606"/>
            <a:ext cx="144016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961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ecolsoc.org.au/files/styles/photocomp_large/public/webform/photo-competition/2014/untitled-1.jpg?itok=IAr9U4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962" y="640944"/>
            <a:ext cx="6337116" cy="4224336"/>
          </a:xfrm>
          <a:prstGeom prst="rect">
            <a:avLst/>
          </a:prstGeom>
          <a:noFill/>
        </p:spPr>
      </p:pic>
      <p:pic>
        <p:nvPicPr>
          <p:cNvPr id="3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>
            <a:off x="350658" y="1005576"/>
            <a:ext cx="2142979" cy="307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s://www.ecolsoc.org.au/files/styles/photocomp_large/public/webform/photo-competition/2014/untitled-1.jpg?itok=IAr9U4ZR"/>
          <p:cNvPicPr>
            <a:picLocks noChangeAspect="1" noChangeArrowheads="1"/>
          </p:cNvPicPr>
          <p:nvPr/>
        </p:nvPicPr>
        <p:blipFill rotWithShape="1">
          <a:blip r:embed="rId2" cstate="print"/>
          <a:srcRect l="34941" t="7461" r="63355" b="17111"/>
          <a:stretch/>
        </p:blipFill>
        <p:spPr bwMode="auto">
          <a:xfrm>
            <a:off x="2456892" y="951570"/>
            <a:ext cx="108012" cy="3186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64259" t="38500" r="21213" b="33333"/>
          <a:stretch>
            <a:fillRect/>
          </a:stretch>
        </p:blipFill>
        <p:spPr bwMode="auto">
          <a:xfrm>
            <a:off x="121668" y="649311"/>
            <a:ext cx="3281599" cy="214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60631" t="39256" r="19052" b="41600"/>
          <a:stretch>
            <a:fillRect/>
          </a:stretch>
        </p:blipFill>
        <p:spPr bwMode="auto">
          <a:xfrm>
            <a:off x="26622" y="2770980"/>
            <a:ext cx="5346594" cy="1700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970838" y="735548"/>
            <a:ext cx="277832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Bugs </a:t>
            </a:r>
            <a:r>
              <a:rPr lang="en-AU" sz="2700" dirty="0" err="1">
                <a:solidFill>
                  <a:srgbClr val="006600"/>
                </a:solidFill>
                <a:latin typeface="Lucida Sans" pitchFamily="34" charset="0"/>
              </a:rPr>
              <a:t>ain’t</a:t>
            </a:r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 bugs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13052" y="1327920"/>
            <a:ext cx="3484386" cy="191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Declining woodland birds have clear dietary preferences*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Corresponds with nutritional quality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Macronutrients (fat &amp; protein)**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Micronutrients (11 elements)</a:t>
            </a: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5242041" y="4102287"/>
            <a:ext cx="166744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*</a:t>
            </a:r>
            <a:r>
              <a:rPr lang="en-AU" sz="1050" i="1" dirty="0">
                <a:solidFill>
                  <a:srgbClr val="333300"/>
                </a:solidFill>
                <a:latin typeface="Microsoft Sans Serif" pitchFamily="34" charset="0"/>
              </a:rPr>
              <a:t>Emu</a:t>
            </a: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 </a:t>
            </a:r>
            <a:r>
              <a:rPr lang="en-AU" sz="1050" b="1" dirty="0">
                <a:solidFill>
                  <a:srgbClr val="333300"/>
                </a:solidFill>
                <a:latin typeface="Microsoft Sans Serif" pitchFamily="34" charset="0"/>
              </a:rPr>
              <a:t>112</a:t>
            </a: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:149—56   </a:t>
            </a: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**</a:t>
            </a:r>
            <a:r>
              <a:rPr lang="en-AU" sz="1050" i="1" dirty="0">
                <a:solidFill>
                  <a:srgbClr val="333300"/>
                </a:solidFill>
                <a:latin typeface="Microsoft Sans Serif" pitchFamily="34" charset="0"/>
              </a:rPr>
              <a:t>J Avian Biol. </a:t>
            </a:r>
            <a:r>
              <a:rPr lang="en-AU" sz="1050" b="1" dirty="0">
                <a:solidFill>
                  <a:srgbClr val="333300"/>
                </a:solidFill>
                <a:latin typeface="Microsoft Sans Serif" pitchFamily="34" charset="0"/>
              </a:rPr>
              <a:t>46</a:t>
            </a: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: 89—96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64259" t="38500" r="21213" b="33333"/>
          <a:stretch>
            <a:fillRect/>
          </a:stretch>
        </p:blipFill>
        <p:spPr bwMode="auto">
          <a:xfrm>
            <a:off x="121668" y="649311"/>
            <a:ext cx="3281599" cy="214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60631" t="39256" r="19052" b="41600"/>
          <a:stretch>
            <a:fillRect/>
          </a:stretch>
        </p:blipFill>
        <p:spPr bwMode="auto">
          <a:xfrm>
            <a:off x="26622" y="2770980"/>
            <a:ext cx="5346594" cy="1700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970838" y="735548"/>
            <a:ext cx="277832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Bugs </a:t>
            </a:r>
            <a:r>
              <a:rPr lang="en-AU" sz="2700" dirty="0" err="1">
                <a:solidFill>
                  <a:srgbClr val="006600"/>
                </a:solidFill>
                <a:latin typeface="Lucida Sans" pitchFamily="34" charset="0"/>
              </a:rPr>
              <a:t>ain’t</a:t>
            </a:r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 bugs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13052" y="1327920"/>
            <a:ext cx="3484386" cy="191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Declining woodland birds have clear dietary preferences*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Corresponds with nutritional quality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Macronutrients (fat &amp; protein)**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Micronutrients (11 elements)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301502" y="735546"/>
            <a:ext cx="0" cy="151385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0592" y="3085230"/>
            <a:ext cx="402084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9348" y="2307882"/>
            <a:ext cx="283318" cy="26386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3370" y="3295092"/>
            <a:ext cx="453312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3370" y="3505800"/>
            <a:ext cx="39930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3370" y="3613812"/>
            <a:ext cx="345300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536797" y="681541"/>
            <a:ext cx="821059" cy="279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350" dirty="0">
                <a:solidFill>
                  <a:srgbClr val="A40000"/>
                </a:solidFill>
                <a:latin typeface="Microsoft Sans Serif" pitchFamily="34" charset="0"/>
              </a:rPr>
              <a:t>‘Tasties’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10710" y="3403950"/>
            <a:ext cx="40196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5242041" y="4102287"/>
            <a:ext cx="166744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*</a:t>
            </a:r>
            <a:r>
              <a:rPr lang="en-AU" sz="1050" i="1" dirty="0">
                <a:solidFill>
                  <a:srgbClr val="333300"/>
                </a:solidFill>
                <a:latin typeface="Microsoft Sans Serif" pitchFamily="34" charset="0"/>
              </a:rPr>
              <a:t>Emu</a:t>
            </a: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 </a:t>
            </a:r>
            <a:r>
              <a:rPr lang="en-AU" sz="1050" b="1" dirty="0">
                <a:solidFill>
                  <a:srgbClr val="333300"/>
                </a:solidFill>
                <a:latin typeface="Microsoft Sans Serif" pitchFamily="34" charset="0"/>
              </a:rPr>
              <a:t>112</a:t>
            </a: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:149—56   </a:t>
            </a: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**</a:t>
            </a:r>
            <a:r>
              <a:rPr lang="en-AU" sz="1050" i="1" dirty="0">
                <a:solidFill>
                  <a:srgbClr val="333300"/>
                </a:solidFill>
                <a:latin typeface="Microsoft Sans Serif" pitchFamily="34" charset="0"/>
              </a:rPr>
              <a:t>J Avian Biol. </a:t>
            </a:r>
            <a:r>
              <a:rPr lang="en-AU" sz="1050" b="1" dirty="0">
                <a:solidFill>
                  <a:srgbClr val="333300"/>
                </a:solidFill>
                <a:latin typeface="Microsoft Sans Serif" pitchFamily="34" charset="0"/>
              </a:rPr>
              <a:t>46</a:t>
            </a: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: 89—96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5559" t="8594" r="13908" b="59766"/>
          <a:stretch>
            <a:fillRect/>
          </a:stretch>
        </p:blipFill>
        <p:spPr bwMode="auto">
          <a:xfrm>
            <a:off x="188641" y="990227"/>
            <a:ext cx="2309495" cy="306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681540"/>
            <a:ext cx="6858000" cy="85725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AU" sz="2700" dirty="0">
                <a:solidFill>
                  <a:srgbClr val="006600"/>
                </a:solidFill>
                <a:latin typeface="Lucida Sans" pitchFamily="34" charset="0"/>
                <a:ea typeface="+mj-ea"/>
                <a:cs typeface="+mj-cs"/>
              </a:rPr>
              <a:t>Mistletoe: dripping tap of enriched litter</a:t>
            </a:r>
            <a:r>
              <a:rPr lang="en-AU" sz="2700" i="1" dirty="0">
                <a:solidFill>
                  <a:srgbClr val="006600"/>
                </a:solidFill>
                <a:latin typeface="Lucida Sans" pitchFamily="34" charset="0"/>
                <a:ea typeface="+mj-ea"/>
                <a:cs typeface="+mj-cs"/>
              </a:rPr>
              <a:t> </a:t>
            </a:r>
            <a:endParaRPr lang="en-AU" sz="2700" dirty="0">
              <a:solidFill>
                <a:srgbClr val="006600"/>
              </a:solidFill>
              <a:latin typeface="Lucida Sans" pitchFamily="34" charset="0"/>
              <a:ea typeface="+mj-ea"/>
              <a:cs typeface="+mj-cs"/>
            </a:endParaRPr>
          </a:p>
        </p:txBody>
      </p:sp>
      <p:grpSp>
        <p:nvGrpSpPr>
          <p:cNvPr id="6" name="Group 12"/>
          <p:cNvGrpSpPr>
            <a:grpSpLocks noChangeAspect="1"/>
          </p:cNvGrpSpPr>
          <p:nvPr/>
        </p:nvGrpSpPr>
        <p:grpSpPr bwMode="auto">
          <a:xfrm>
            <a:off x="35817" y="3765971"/>
            <a:ext cx="2552737" cy="735023"/>
            <a:chOff x="3316974" y="3059400"/>
            <a:chExt cx="5616624" cy="1528574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3316974" y="3059400"/>
              <a:ext cx="5616624" cy="1528574"/>
              <a:chOff x="3275856" y="2806308"/>
              <a:chExt cx="5616624" cy="1528574"/>
            </a:xfrm>
          </p:grpSpPr>
          <p:pic>
            <p:nvPicPr>
              <p:cNvPr id="9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9219" t="21970" r="16406" b="61055"/>
              <a:stretch>
                <a:fillRect/>
              </a:stretch>
            </p:blipFill>
            <p:spPr bwMode="auto">
              <a:xfrm>
                <a:off x="3275856" y="3075806"/>
                <a:ext cx="5616624" cy="936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9219" t="13911" r="16406" b="80641"/>
              <a:stretch>
                <a:fillRect/>
              </a:stretch>
            </p:blipFill>
            <p:spPr bwMode="auto">
              <a:xfrm>
                <a:off x="3275856" y="2806308"/>
                <a:ext cx="5616624" cy="300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9219" t="41557" r="16406" b="51617"/>
              <a:stretch>
                <a:fillRect/>
              </a:stretch>
            </p:blipFill>
            <p:spPr bwMode="auto">
              <a:xfrm>
                <a:off x="3275856" y="3958436"/>
                <a:ext cx="5616624" cy="376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9219" t="38945" r="16406" b="59749"/>
              <a:stretch>
                <a:fillRect/>
              </a:stretch>
            </p:blipFill>
            <p:spPr bwMode="auto">
              <a:xfrm>
                <a:off x="3275856" y="3939902"/>
                <a:ext cx="5616624" cy="72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l="79533" t="76459" r="9836" b="15131"/>
            <a:stretch>
              <a:fillRect/>
            </a:stretch>
          </p:blipFill>
          <p:spPr bwMode="auto">
            <a:xfrm>
              <a:off x="3616978" y="4261084"/>
              <a:ext cx="1224136" cy="326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" name="Picture 2"/>
          <p:cNvPicPr>
            <a:picLocks noChangeArrowheads="1"/>
          </p:cNvPicPr>
          <p:nvPr/>
        </p:nvPicPr>
        <p:blipFill>
          <a:blip r:embed="rId5" cstate="print"/>
          <a:srcRect l="47085" r="36768" b="54400"/>
          <a:stretch>
            <a:fillRect/>
          </a:stretch>
        </p:blipFill>
        <p:spPr bwMode="auto">
          <a:xfrm>
            <a:off x="4424758" y="2803128"/>
            <a:ext cx="737210" cy="162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rrowheads="1"/>
          </p:cNvPicPr>
          <p:nvPr/>
        </p:nvPicPr>
        <p:blipFill>
          <a:blip r:embed="rId5" cstate="print"/>
          <a:srcRect l="63409" b="53252"/>
          <a:stretch>
            <a:fillRect/>
          </a:stretch>
        </p:blipFill>
        <p:spPr bwMode="auto">
          <a:xfrm>
            <a:off x="5000689" y="2733768"/>
            <a:ext cx="173330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/>
          <a:srcRect l="57848" t="54830" r="17828" b="36782"/>
          <a:stretch>
            <a:fillRect/>
          </a:stretch>
        </p:blipFill>
        <p:spPr bwMode="auto">
          <a:xfrm>
            <a:off x="5552971" y="3025064"/>
            <a:ext cx="1080120" cy="28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2"/>
          <p:cNvGrpSpPr>
            <a:grpSpLocks noChangeAspect="1"/>
          </p:cNvGrpSpPr>
          <p:nvPr/>
        </p:nvGrpSpPr>
        <p:grpSpPr bwMode="auto">
          <a:xfrm>
            <a:off x="2618910" y="1305684"/>
            <a:ext cx="2408169" cy="1806126"/>
            <a:chOff x="512" y="1040"/>
            <a:chExt cx="4409" cy="2980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365" t="3423" r="2365" b="3423"/>
            <a:stretch>
              <a:fillRect/>
            </a:stretch>
          </p:blipFill>
          <p:spPr bwMode="auto">
            <a:xfrm>
              <a:off x="512" y="1040"/>
              <a:ext cx="4409" cy="2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Line 4"/>
            <p:cNvSpPr>
              <a:spLocks noChangeShapeType="1"/>
            </p:cNvSpPr>
            <p:nvPr/>
          </p:nvSpPr>
          <p:spPr bwMode="auto">
            <a:xfrm flipV="1">
              <a:off x="1685" y="1347"/>
              <a:ext cx="0" cy="227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AU" sz="1350"/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 flipV="1">
              <a:off x="2874" y="2284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AU" sz="1350"/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 flipV="1">
              <a:off x="4059" y="2568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AU" sz="1350"/>
            </a:p>
          </p:txBody>
        </p:sp>
      </p:grp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864547" y="2585067"/>
            <a:ext cx="2122697" cy="25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200" i="1" dirty="0">
                <a:solidFill>
                  <a:srgbClr val="333300"/>
                </a:solidFill>
                <a:latin typeface="Microsoft Sans Serif" pitchFamily="34" charset="0"/>
              </a:rPr>
              <a:t>*Austral Ecology</a:t>
            </a:r>
            <a:r>
              <a:rPr lang="en-AU" sz="1200" dirty="0">
                <a:solidFill>
                  <a:srgbClr val="333300"/>
                </a:solidFill>
                <a:latin typeface="Microsoft Sans Serif" pitchFamily="34" charset="0"/>
              </a:rPr>
              <a:t> </a:t>
            </a:r>
            <a:r>
              <a:rPr lang="en-AU" sz="1200" b="1" dirty="0">
                <a:solidFill>
                  <a:srgbClr val="333300"/>
                </a:solidFill>
                <a:latin typeface="Microsoft Sans Serif" pitchFamily="34" charset="0"/>
              </a:rPr>
              <a:t> 35</a:t>
            </a:r>
            <a:r>
              <a:rPr lang="en-AU" sz="1200" dirty="0">
                <a:solidFill>
                  <a:srgbClr val="333300"/>
                </a:solidFill>
                <a:latin typeface="Microsoft Sans Serif" pitchFamily="34" charset="0"/>
              </a:rPr>
              <a:t>:713—21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2772732" y="4242459"/>
            <a:ext cx="1832553" cy="25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200" i="1" dirty="0">
                <a:solidFill>
                  <a:srgbClr val="333300"/>
                </a:solidFill>
                <a:latin typeface="Microsoft Sans Serif" pitchFamily="34" charset="0"/>
              </a:rPr>
              <a:t>*</a:t>
            </a:r>
            <a:r>
              <a:rPr lang="en-AU" sz="1200" i="1" dirty="0" err="1">
                <a:solidFill>
                  <a:srgbClr val="333300"/>
                </a:solidFill>
                <a:latin typeface="Microsoft Sans Serif" pitchFamily="34" charset="0"/>
              </a:rPr>
              <a:t>Oecologia</a:t>
            </a:r>
            <a:r>
              <a:rPr lang="en-AU" sz="1200" dirty="0">
                <a:solidFill>
                  <a:srgbClr val="333300"/>
                </a:solidFill>
                <a:latin typeface="Microsoft Sans Serif" pitchFamily="34" charset="0"/>
              </a:rPr>
              <a:t> </a:t>
            </a:r>
            <a:r>
              <a:rPr lang="en-AU" sz="1200" b="1" dirty="0">
                <a:solidFill>
                  <a:srgbClr val="333300"/>
                </a:solidFill>
                <a:latin typeface="Microsoft Sans Serif" pitchFamily="34" charset="0"/>
              </a:rPr>
              <a:t> 154</a:t>
            </a:r>
            <a:r>
              <a:rPr lang="en-AU" sz="1200" dirty="0">
                <a:solidFill>
                  <a:srgbClr val="333300"/>
                </a:solidFill>
                <a:latin typeface="Microsoft Sans Serif" pitchFamily="34" charset="0"/>
              </a:rPr>
              <a:t>:339—47</a:t>
            </a: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4941168" y="1404714"/>
            <a:ext cx="1938096" cy="1113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More mistletoe = much more* litter</a:t>
            </a:r>
            <a:endParaRPr lang="en-AU" sz="135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538324" y="3326820"/>
            <a:ext cx="1998222" cy="1113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Mistletoe litter has far more* nutrients</a:t>
            </a:r>
            <a:endParaRPr lang="en-AU" sz="135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4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Lysiana_litter.jpg"/>
          <p:cNvPicPr>
            <a:picLocks noChangeAspect="1"/>
          </p:cNvPicPr>
          <p:nvPr/>
        </p:nvPicPr>
        <p:blipFill>
          <a:blip r:embed="rId2" cstate="print"/>
          <a:srcRect t="56212"/>
          <a:stretch>
            <a:fillRect/>
          </a:stretch>
        </p:blipFill>
        <p:spPr bwMode="auto">
          <a:xfrm>
            <a:off x="134634" y="2787774"/>
            <a:ext cx="2738357" cy="159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78342" y="1332385"/>
            <a:ext cx="3915054" cy="275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20 pairs of infected and uninfected eucalypts (2 spp)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8 pitfalls per tree open for 38 days 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Arthropods identified to order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Grouped by preference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Significant overall difference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1,120 more insects per m</a:t>
            </a:r>
            <a:r>
              <a:rPr lang="en-AU" sz="1500" baseline="30000" dirty="0">
                <a:solidFill>
                  <a:srgbClr val="333300"/>
                </a:solidFill>
                <a:latin typeface="Microsoft Sans Serif" pitchFamily="34" charset="0"/>
              </a:rPr>
              <a:t>2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935937" y="681542"/>
            <a:ext cx="38860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Mistletoe boosts bugs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9737" t="28641" r="17927" b="52582"/>
          <a:stretch>
            <a:fillRect/>
          </a:stretch>
        </p:blipFill>
        <p:spPr bwMode="auto">
          <a:xfrm>
            <a:off x="135481" y="730230"/>
            <a:ext cx="2604299" cy="200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80690" t="34744" r="3156" b="61500"/>
          <a:stretch>
            <a:fillRect/>
          </a:stretch>
        </p:blipFill>
        <p:spPr bwMode="auto">
          <a:xfrm>
            <a:off x="2132856" y="735546"/>
            <a:ext cx="62706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536797" y="681541"/>
            <a:ext cx="821059" cy="279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350" dirty="0">
                <a:solidFill>
                  <a:srgbClr val="A40000"/>
                </a:solidFill>
                <a:latin typeface="Microsoft Sans Serif" pitchFamily="34" charset="0"/>
              </a:rPr>
              <a:t>‘Tasties’</a:t>
            </a: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4152427" y="4301292"/>
            <a:ext cx="2776722" cy="237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Mellado García, Hobby &amp; Watson</a:t>
            </a:r>
            <a:r>
              <a:rPr lang="en-AU" sz="1050" i="1" dirty="0">
                <a:solidFill>
                  <a:srgbClr val="333300"/>
                </a:solidFill>
                <a:latin typeface="Microsoft Sans Serif" pitchFamily="34" charset="0"/>
              </a:rPr>
              <a:t>, in review</a:t>
            </a:r>
            <a:endParaRPr lang="en-AU" sz="105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Lysiana_litte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634" y="735546"/>
            <a:ext cx="2738357" cy="36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78342" y="1332385"/>
            <a:ext cx="3915054" cy="275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20 pairs of infected and uninfected eucalypts (2 spp)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8 pitfalls per tree open for 38 days 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Arthropods identified to order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Grouped by preference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Significant overall difference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1,120 more insects per m</a:t>
            </a:r>
            <a:r>
              <a:rPr lang="en-AU" sz="1500" baseline="30000" dirty="0">
                <a:solidFill>
                  <a:srgbClr val="333300"/>
                </a:solidFill>
                <a:latin typeface="Microsoft Sans Serif" pitchFamily="34" charset="0"/>
              </a:rPr>
              <a:t>2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= 2.5 million more </a:t>
            </a:r>
            <a:r>
              <a:rPr lang="en-AU" sz="1500" dirty="0" err="1">
                <a:solidFill>
                  <a:srgbClr val="333300"/>
                </a:solidFill>
                <a:latin typeface="Microsoft Sans Serif" pitchFamily="34" charset="0"/>
              </a:rPr>
              <a:t>tasties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 per ha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935937" y="681542"/>
            <a:ext cx="38860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Mistletoe boosts bugs</a:t>
            </a: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4152427" y="4301292"/>
            <a:ext cx="2776722" cy="237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Mellado García, Hobby &amp; Watson</a:t>
            </a:r>
            <a:r>
              <a:rPr lang="en-AU" sz="1050" i="1" dirty="0">
                <a:solidFill>
                  <a:srgbClr val="333300"/>
                </a:solidFill>
                <a:latin typeface="Microsoft Sans Serif" pitchFamily="34" charset="0"/>
              </a:rPr>
              <a:t>, in review</a:t>
            </a:r>
            <a:endParaRPr lang="en-AU" sz="105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Lysiana_litte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634" y="735546"/>
            <a:ext cx="2738357" cy="36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78342" y="1332385"/>
            <a:ext cx="3915054" cy="275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20 pairs of infected and uninfected eucalypts (2 spp)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8 pitfalls per tree open for 38 days 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Arthropods identified to order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Grouped by preference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Significant overall difference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1,120 more insects per m</a:t>
            </a:r>
            <a:r>
              <a:rPr lang="en-AU" sz="1500" baseline="30000" dirty="0">
                <a:solidFill>
                  <a:srgbClr val="333300"/>
                </a:solidFill>
                <a:latin typeface="Microsoft Sans Serif" pitchFamily="34" charset="0"/>
              </a:rPr>
              <a:t>2</a:t>
            </a: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600075" lvl="1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</a:pPr>
            <a:r>
              <a:rPr lang="en-AU" sz="1500" b="1" dirty="0">
                <a:solidFill>
                  <a:srgbClr val="333300"/>
                </a:solidFill>
                <a:latin typeface="Microsoft Sans Serif" pitchFamily="34" charset="0"/>
              </a:rPr>
              <a:t>= 2.5 million more </a:t>
            </a:r>
            <a:r>
              <a:rPr lang="en-AU" sz="1500" b="1" dirty="0" err="1">
                <a:solidFill>
                  <a:srgbClr val="333300"/>
                </a:solidFill>
                <a:latin typeface="Microsoft Sans Serif" pitchFamily="34" charset="0"/>
              </a:rPr>
              <a:t>tasties</a:t>
            </a:r>
            <a:r>
              <a:rPr lang="en-AU" sz="1500" b="1" dirty="0">
                <a:solidFill>
                  <a:srgbClr val="333300"/>
                </a:solidFill>
                <a:latin typeface="Microsoft Sans Serif" pitchFamily="34" charset="0"/>
              </a:rPr>
              <a:t> per ha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4152427" y="4301292"/>
            <a:ext cx="2776722" cy="237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050" dirty="0">
                <a:solidFill>
                  <a:srgbClr val="333300"/>
                </a:solidFill>
                <a:latin typeface="Microsoft Sans Serif" pitchFamily="34" charset="0"/>
              </a:rPr>
              <a:t>Mellado García, Hobby &amp; Watson</a:t>
            </a:r>
            <a:r>
              <a:rPr lang="en-AU" sz="1050" i="1" dirty="0">
                <a:solidFill>
                  <a:srgbClr val="333300"/>
                </a:solidFill>
                <a:latin typeface="Microsoft Sans Serif" pitchFamily="34" charset="0"/>
              </a:rPr>
              <a:t>, in review</a:t>
            </a:r>
            <a:endParaRPr lang="en-AU" sz="105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935937" y="681542"/>
            <a:ext cx="38860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Mistletoe boosts bugs</a:t>
            </a:r>
          </a:p>
        </p:txBody>
      </p:sp>
      <p:sp>
        <p:nvSpPr>
          <p:cNvPr id="8" name="Oval 7"/>
          <p:cNvSpPr/>
          <p:nvPr/>
        </p:nvSpPr>
        <p:spPr>
          <a:xfrm>
            <a:off x="2926998" y="3597864"/>
            <a:ext cx="3510390" cy="594066"/>
          </a:xfrm>
          <a:prstGeom prst="ellipse">
            <a:avLst/>
          </a:prstGeom>
          <a:noFill/>
          <a:ln w="34925">
            <a:solidFill>
              <a:srgbClr val="A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9" name="Picture 4" descr="http://images.celebrateexpress.com/mgen/merchandiser/21257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61"/>
          <a:stretch>
            <a:fillRect/>
          </a:stretch>
        </p:blipFill>
        <p:spPr bwMode="auto">
          <a:xfrm rot="21408770">
            <a:off x="5736333" y="2025539"/>
            <a:ext cx="1137067" cy="1985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>
            <a:off x="5103186" y="2301722"/>
            <a:ext cx="715836" cy="102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>
            <a:off x="2888940" y="2571752"/>
            <a:ext cx="769842" cy="110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 rot="735197">
            <a:off x="5913846" y="1018750"/>
            <a:ext cx="769842" cy="110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 rot="366411">
            <a:off x="3586921" y="2304260"/>
            <a:ext cx="821552" cy="1180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>
            <a:off x="2888940" y="1005578"/>
            <a:ext cx="553818" cy="79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>
            <a:off x="4239090" y="1673411"/>
            <a:ext cx="810090" cy="1163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 rot="14612616">
            <a:off x="5060744" y="881578"/>
            <a:ext cx="769842" cy="110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 rot="2875918">
            <a:off x="3028742" y="1728227"/>
            <a:ext cx="708978" cy="101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 rot="12702312">
            <a:off x="3649576" y="834109"/>
            <a:ext cx="853985" cy="122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 rot="21279162">
            <a:off x="4392999" y="2685990"/>
            <a:ext cx="644588" cy="9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" descr="http://images.buycostumes.com/mgen/merchandiser/212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75" r="13309"/>
          <a:stretch>
            <a:fillRect/>
          </a:stretch>
        </p:blipFill>
        <p:spPr bwMode="auto">
          <a:xfrm rot="17987182">
            <a:off x="5162002" y="1642712"/>
            <a:ext cx="594066" cy="853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50575" t="24274" r="13649" b="8553"/>
          <a:stretch>
            <a:fillRect/>
          </a:stretch>
        </p:blipFill>
        <p:spPr bwMode="auto">
          <a:xfrm>
            <a:off x="188640" y="1044510"/>
            <a:ext cx="5454606" cy="3456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04664" y="681542"/>
            <a:ext cx="619432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‘Litter-bugs’ = ecosystem amplifiers</a:t>
            </a:r>
          </a:p>
        </p:txBody>
      </p:sp>
      <p:pic>
        <p:nvPicPr>
          <p:cNvPr id="6" name="Picture 2" descr="http://phylopic.org/assets/images/submissions/0ff64746-737d-450b-aba0-50f400a6db82.5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12150">
            <a:off x="3345853" y="1706938"/>
            <a:ext cx="506882" cy="290072"/>
          </a:xfrm>
          <a:prstGeom prst="rect">
            <a:avLst/>
          </a:prstGeom>
          <a:noFill/>
        </p:spPr>
      </p:pic>
      <p:pic>
        <p:nvPicPr>
          <p:cNvPr id="7" name="Picture 6" descr="http://phylopic.org/assets/images/submissions/c2ce58fd-bc12-4557-9617-c5c5e31f3820.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0964" y="3003798"/>
            <a:ext cx="313311" cy="281492"/>
          </a:xfrm>
          <a:prstGeom prst="rect">
            <a:avLst/>
          </a:prstGeom>
          <a:noFill/>
        </p:spPr>
      </p:pic>
      <p:pic>
        <p:nvPicPr>
          <p:cNvPr id="8" name="Picture 8" descr="http://phylopic.org/assets/images/submissions/f66b5f21-164b-457e-88ad-d4fcbe6847ae.5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685203">
            <a:off x="4908488" y="3282533"/>
            <a:ext cx="389896" cy="268053"/>
          </a:xfrm>
          <a:prstGeom prst="rect">
            <a:avLst/>
          </a:prstGeom>
          <a:noFill/>
        </p:spPr>
      </p:pic>
      <p:pic>
        <p:nvPicPr>
          <p:cNvPr id="9" name="Picture 10" descr="http://phylopic.org/assets/images/submissions/882a9d18-5724-44a9-b439-1b2686339a00.5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6202" y="1221601"/>
            <a:ext cx="345703" cy="424461"/>
          </a:xfrm>
          <a:prstGeom prst="rect">
            <a:avLst/>
          </a:prstGeom>
          <a:noFill/>
        </p:spPr>
      </p:pic>
      <p:pic>
        <p:nvPicPr>
          <p:cNvPr id="10" name="Picture 12" descr="http://phylopic.org/assets/images/submissions/289a4625-9b86-4b04-bda5-27ca88e3c02b.51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35326" y="3203878"/>
            <a:ext cx="293977" cy="537557"/>
          </a:xfrm>
          <a:prstGeom prst="rect">
            <a:avLst/>
          </a:prstGeom>
          <a:noFill/>
        </p:spPr>
      </p:pic>
      <p:pic>
        <p:nvPicPr>
          <p:cNvPr id="11" name="Picture 14" descr="http://phylopic.org/assets/images/submissions/885b9069-c269-4ea6-b558-4c7382a1aa2e.51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51164" y="3268512"/>
            <a:ext cx="234983" cy="134933"/>
          </a:xfrm>
          <a:prstGeom prst="rect">
            <a:avLst/>
          </a:prstGeom>
          <a:noFill/>
        </p:spPr>
      </p:pic>
      <p:pic>
        <p:nvPicPr>
          <p:cNvPr id="12" name="Picture 16" descr="http://phylopic.org/assets/images/submissions/4e4d37b7-6671-4c53-9c0f-bc95cfbbb984.51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8786781">
            <a:off x="4355313" y="3432716"/>
            <a:ext cx="302668" cy="393315"/>
          </a:xfrm>
          <a:prstGeom prst="rect">
            <a:avLst/>
          </a:prstGeom>
          <a:noFill/>
        </p:spPr>
      </p:pic>
      <p:pic>
        <p:nvPicPr>
          <p:cNvPr id="13" name="Picture 18" descr="http://phylopic.org/assets/images/submissions/d04ff776-292a-4181-a7d9-117a7036a348.51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54572" y="3451794"/>
            <a:ext cx="374505" cy="324035"/>
          </a:xfrm>
          <a:prstGeom prst="rect">
            <a:avLst/>
          </a:prstGeom>
          <a:noFill/>
        </p:spPr>
      </p:pic>
      <p:pic>
        <p:nvPicPr>
          <p:cNvPr id="15" name="Picture 22" descr="http://phylopic.org/assets/images/submissions/e23d4b14-1e0a-423f-9b45-95118abdf07b.512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6116205">
            <a:off x="4000104" y="3430938"/>
            <a:ext cx="514489" cy="127618"/>
          </a:xfrm>
          <a:prstGeom prst="rect">
            <a:avLst/>
          </a:prstGeom>
          <a:noFill/>
        </p:spPr>
      </p:pic>
      <p:pic>
        <p:nvPicPr>
          <p:cNvPr id="16" name="Picture 24" descr="http://phylopic.org/assets/images/submissions/3010e744-6b06-4022-9ce6-354db93e99fe.51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64286" y="3663349"/>
            <a:ext cx="269915" cy="158681"/>
          </a:xfrm>
          <a:prstGeom prst="rect">
            <a:avLst/>
          </a:prstGeom>
          <a:noFill/>
        </p:spPr>
      </p:pic>
      <p:pic>
        <p:nvPicPr>
          <p:cNvPr id="17" name="Picture 26" descr="http://phylopic.org/assets/images/submissions/a838b707-229c-4ced-bf94-e6b10d242162.51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3146325">
            <a:off x="2490567" y="3552193"/>
            <a:ext cx="263410" cy="161030"/>
          </a:xfrm>
          <a:prstGeom prst="rect">
            <a:avLst/>
          </a:prstGeom>
          <a:noFill/>
        </p:spPr>
      </p:pic>
      <p:pic>
        <p:nvPicPr>
          <p:cNvPr id="18" name="Picture 28" descr="http://phylopic.org/assets/images/submissions/04cfa0a6-3c8d-418c-99cb-12fb88c00fe0.512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6565419">
            <a:off x="2729424" y="2928617"/>
            <a:ext cx="499379" cy="341372"/>
          </a:xfrm>
          <a:prstGeom prst="rect">
            <a:avLst/>
          </a:prstGeom>
          <a:noFill/>
        </p:spPr>
      </p:pic>
      <p:pic>
        <p:nvPicPr>
          <p:cNvPr id="19" name="Picture 30" descr="http://phylopic.org/assets/images/submissions/27356f15-3cf8-47e8-ab41-71c6260b2724.51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91240" y="1272107"/>
            <a:ext cx="226904" cy="380901"/>
          </a:xfrm>
          <a:prstGeom prst="rect">
            <a:avLst/>
          </a:prstGeom>
          <a:noFill/>
        </p:spPr>
      </p:pic>
      <p:pic>
        <p:nvPicPr>
          <p:cNvPr id="20" name="Picture 32" descr="http://photos.gograph.com/thumbs/CSP/CSP700/k7001143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99032" y="3069981"/>
            <a:ext cx="352475" cy="440594"/>
          </a:xfrm>
          <a:prstGeom prst="rect">
            <a:avLst/>
          </a:prstGeom>
          <a:noFill/>
        </p:spPr>
      </p:pic>
      <p:pic>
        <p:nvPicPr>
          <p:cNvPr id="21" name="Picture 34" descr="http://www.biodiversitysnapshots.net.au/bdrs-core/images/mv/survey_web/sil_insect_fly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80" t="3780" r="5501" b="5501"/>
          <a:stretch>
            <a:fillRect/>
          </a:stretch>
        </p:blipFill>
        <p:spPr bwMode="auto">
          <a:xfrm>
            <a:off x="2235552" y="2042328"/>
            <a:ext cx="313311" cy="313311"/>
          </a:xfrm>
          <a:prstGeom prst="rect">
            <a:avLst/>
          </a:prstGeom>
          <a:noFill/>
        </p:spPr>
      </p:pic>
      <p:sp>
        <p:nvSpPr>
          <p:cNvPr id="23554" name="AutoShape 2" descr="Image result for leech phylopic"/>
          <p:cNvSpPr>
            <a:spLocks noChangeAspect="1" noChangeArrowheads="1"/>
          </p:cNvSpPr>
          <p:nvPr/>
        </p:nvSpPr>
        <p:spPr bwMode="auto">
          <a:xfrm>
            <a:off x="116681" y="540544"/>
            <a:ext cx="223838" cy="223838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AU" sz="1350"/>
          </a:p>
        </p:txBody>
      </p:sp>
      <p:pic>
        <p:nvPicPr>
          <p:cNvPr id="23556" name="Picture 4" descr="Image result for leech phylopic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906068" flipV="1">
            <a:off x="4595300" y="3164590"/>
            <a:ext cx="408482" cy="187316"/>
          </a:xfrm>
          <a:prstGeom prst="rect">
            <a:avLst/>
          </a:prstGeom>
          <a:noFill/>
        </p:spPr>
      </p:pic>
      <p:cxnSp>
        <p:nvCxnSpPr>
          <p:cNvPr id="22" name="Straight Connector 21"/>
          <p:cNvCxnSpPr/>
          <p:nvPr/>
        </p:nvCxnSpPr>
        <p:spPr>
          <a:xfrm flipV="1">
            <a:off x="885402" y="3889158"/>
            <a:ext cx="0" cy="47989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105430" y="3927216"/>
            <a:ext cx="0" cy="33998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496262" y="3867894"/>
            <a:ext cx="0" cy="47989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1803504" y="3878526"/>
            <a:ext cx="0" cy="47989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1158965" y="3905108"/>
            <a:ext cx="4683" cy="5473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/>
          <a:srcRect l="85956" t="47538" r="9794" b="44065"/>
          <a:stretch>
            <a:fillRect/>
          </a:stretch>
        </p:blipFill>
        <p:spPr bwMode="auto">
          <a:xfrm>
            <a:off x="4887162" y="1545636"/>
            <a:ext cx="64807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4" descr="Nym Jun 05 N1 5"/>
          <p:cNvPicPr>
            <a:picLocks noChangeAspect="1" noChangeArrowheads="1"/>
          </p:cNvPicPr>
          <p:nvPr/>
        </p:nvPicPr>
        <p:blipFill>
          <a:blip r:embed="rId19" cstate="print"/>
          <a:srcRect l="59074" t="28386" r="30984" b="26047"/>
          <a:stretch>
            <a:fillRect/>
          </a:stretch>
        </p:blipFill>
        <p:spPr bwMode="auto">
          <a:xfrm>
            <a:off x="5697252" y="1221600"/>
            <a:ext cx="1026114" cy="313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/>
          <a:srcRect l="76912" t="28789" r="3464" b="20999"/>
          <a:stretch>
            <a:fillRect/>
          </a:stretch>
        </p:blipFill>
        <p:spPr bwMode="auto">
          <a:xfrm>
            <a:off x="1479677" y="810588"/>
            <a:ext cx="1445267" cy="11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965201"/>
              </p:ext>
            </p:extLst>
          </p:nvPr>
        </p:nvGraphicFramePr>
        <p:xfrm>
          <a:off x="-57409" y="1131590"/>
          <a:ext cx="423047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915054" y="1404714"/>
            <a:ext cx="296421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u="sng" dirty="0">
                <a:solidFill>
                  <a:srgbClr val="333300"/>
                </a:solidFill>
                <a:latin typeface="Microsoft Sans Serif" pitchFamily="34" charset="0"/>
              </a:rPr>
              <a:t>Significant differences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between treatment &amp; control sites*; </a:t>
            </a:r>
            <a:r>
              <a:rPr lang="en-AU" sz="1500" dirty="0">
                <a:solidFill>
                  <a:srgbClr val="0070C0"/>
                </a:solidFill>
                <a:latin typeface="Microsoft Sans Serif" pitchFamily="34" charset="0"/>
              </a:rPr>
              <a:t>-20.9%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vs. </a:t>
            </a:r>
            <a:r>
              <a:rPr lang="en-AU" sz="1500" dirty="0">
                <a:solidFill>
                  <a:srgbClr val="A40000"/>
                </a:solidFill>
                <a:latin typeface="Microsoft Sans Serif" pitchFamily="34" charset="0"/>
              </a:rPr>
              <a:t>+4.7%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(p=0.004); </a:t>
            </a:r>
            <a:r>
              <a:rPr lang="en-AU" sz="1500" dirty="0">
                <a:solidFill>
                  <a:srgbClr val="0070C0"/>
                </a:solidFill>
                <a:latin typeface="Microsoft Sans Serif" pitchFamily="34" charset="0"/>
              </a:rPr>
              <a:t>-26.5%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vs. </a:t>
            </a:r>
            <a:r>
              <a:rPr lang="en-AU" sz="1500" dirty="0">
                <a:solidFill>
                  <a:srgbClr val="A40000"/>
                </a:solidFill>
                <a:latin typeface="Microsoft Sans Serif" pitchFamily="34" charset="0"/>
              </a:rPr>
              <a:t>+10.2%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(p=0.002)</a:t>
            </a: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net effect of removing mistletoe: lose </a:t>
            </a:r>
            <a:r>
              <a:rPr lang="en-AU" sz="1500" dirty="0">
                <a:solidFill>
                  <a:srgbClr val="0070C0"/>
                </a:solidFill>
                <a:latin typeface="Microsoft Sans Serif" pitchFamily="34" charset="0"/>
              </a:rPr>
              <a:t>36.7%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of original bird species in 3 years</a:t>
            </a:r>
            <a:endParaRPr lang="en-AU" sz="1500" dirty="0">
              <a:solidFill>
                <a:srgbClr val="0070C0"/>
              </a:solidFill>
              <a:latin typeface="Microsoft Sans Serif" pitchFamily="34" charset="0"/>
            </a:endParaRPr>
          </a:p>
          <a:p>
            <a:pPr marL="257175" indent="-257175"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35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284576"/>
            <a:ext cx="68580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Mistletoe boosts bird diversity</a:t>
            </a: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4431067" y="4260287"/>
            <a:ext cx="2467342" cy="25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200" i="1" dirty="0">
                <a:solidFill>
                  <a:srgbClr val="333300"/>
                </a:solidFill>
                <a:latin typeface="Microsoft Sans Serif" pitchFamily="34" charset="0"/>
              </a:rPr>
              <a:t>*Proc Royal Soc B</a:t>
            </a:r>
            <a:r>
              <a:rPr lang="en-AU" sz="1200" dirty="0">
                <a:solidFill>
                  <a:srgbClr val="333300"/>
                </a:solidFill>
                <a:latin typeface="Microsoft Sans Serif" pitchFamily="34" charset="0"/>
              </a:rPr>
              <a:t>  </a:t>
            </a:r>
            <a:r>
              <a:rPr lang="en-AU" sz="1200" b="1" dirty="0">
                <a:solidFill>
                  <a:srgbClr val="333300"/>
                </a:solidFill>
                <a:latin typeface="Microsoft Sans Serif" pitchFamily="34" charset="0"/>
              </a:rPr>
              <a:t>279</a:t>
            </a:r>
            <a:r>
              <a:rPr lang="en-AU" sz="1200" dirty="0">
                <a:solidFill>
                  <a:srgbClr val="333300"/>
                </a:solidFill>
                <a:latin typeface="Microsoft Sans Serif" pitchFamily="34" charset="0"/>
              </a:rPr>
              <a:t>: 3853—60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836712" y="4587974"/>
            <a:ext cx="334114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AU" sz="1050" b="1" dirty="0">
                <a:solidFill>
                  <a:srgbClr val="006600"/>
                </a:solidFill>
                <a:latin typeface="Calibri" pitchFamily="34" charset="0"/>
              </a:rPr>
              <a:t>               Mistletoe-free</a:t>
            </a:r>
            <a:r>
              <a:rPr lang="en-AU" sz="1050" b="1" dirty="0">
                <a:latin typeface="Calibri" pitchFamily="34" charset="0"/>
              </a:rPr>
              <a:t>   </a:t>
            </a:r>
            <a:r>
              <a:rPr lang="en-AU" sz="1050" b="1" dirty="0">
                <a:solidFill>
                  <a:srgbClr val="990000"/>
                </a:solidFill>
                <a:latin typeface="Calibri" pitchFamily="34" charset="0"/>
              </a:rPr>
              <a:t>Control</a:t>
            </a:r>
            <a:r>
              <a:rPr lang="en-AU" sz="1050" b="1" dirty="0">
                <a:latin typeface="Calibri" pitchFamily="34" charset="0"/>
              </a:rPr>
              <a:t>   </a:t>
            </a:r>
            <a:r>
              <a:rPr lang="en-AU" sz="1050" b="1" dirty="0">
                <a:solidFill>
                  <a:srgbClr val="0070C0"/>
                </a:solidFill>
                <a:latin typeface="Calibri" pitchFamily="34" charset="0"/>
              </a:rPr>
              <a:t>Treatment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434944" y="2427734"/>
            <a:ext cx="216024" cy="748630"/>
          </a:xfrm>
          <a:prstGeom prst="straightConnector1">
            <a:avLst/>
          </a:prstGeom>
          <a:ln w="38100">
            <a:solidFill>
              <a:srgbClr val="990033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046792" y="2182599"/>
            <a:ext cx="216024" cy="1253247"/>
          </a:xfrm>
          <a:prstGeom prst="straightConnector1">
            <a:avLst/>
          </a:prstGeom>
          <a:ln w="38100">
            <a:solidFill>
              <a:srgbClr val="990033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59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65485" y="789553"/>
            <a:ext cx="672345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Mistletoe affects insectivores...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1615403"/>
              </p:ext>
            </p:extLst>
          </p:nvPr>
        </p:nvGraphicFramePr>
        <p:xfrm>
          <a:off x="80628" y="1329612"/>
          <a:ext cx="4284476" cy="3474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Image result for crested shrike tit"/>
          <p:cNvPicPr>
            <a:picLocks noChangeAspect="1" noChangeArrowheads="1"/>
          </p:cNvPicPr>
          <p:nvPr/>
        </p:nvPicPr>
        <p:blipFill>
          <a:blip r:embed="rId3" cstate="print"/>
          <a:srcRect l="20745" t="4255" b="2128"/>
          <a:stretch>
            <a:fillRect/>
          </a:stretch>
        </p:blipFill>
        <p:spPr bwMode="auto">
          <a:xfrm>
            <a:off x="4329100" y="1599643"/>
            <a:ext cx="2484276" cy="2200835"/>
          </a:xfrm>
          <a:prstGeom prst="rect">
            <a:avLst/>
          </a:prstGeom>
          <a:noFill/>
        </p:spPr>
      </p:pic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4933607" y="4256568"/>
            <a:ext cx="1962397" cy="25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200" i="1" dirty="0">
                <a:solidFill>
                  <a:srgbClr val="333300"/>
                </a:solidFill>
                <a:latin typeface="Microsoft Sans Serif" pitchFamily="34" charset="0"/>
              </a:rPr>
              <a:t>*PLOS One </a:t>
            </a:r>
            <a:r>
              <a:rPr lang="en-AU" sz="1200" b="1" dirty="0">
                <a:solidFill>
                  <a:srgbClr val="333300"/>
                </a:solidFill>
                <a:latin typeface="Microsoft Sans Serif" pitchFamily="34" charset="0"/>
              </a:rPr>
              <a:t>10</a:t>
            </a:r>
            <a:r>
              <a:rPr lang="en-AU" sz="1200" dirty="0">
                <a:solidFill>
                  <a:srgbClr val="333300"/>
                </a:solidFill>
                <a:latin typeface="Microsoft Sans Serif" pitchFamily="34" charset="0"/>
              </a:rPr>
              <a:t>: e0142992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88640" y="4731990"/>
            <a:ext cx="334114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AU" sz="1050" b="1" dirty="0">
                <a:solidFill>
                  <a:srgbClr val="006600"/>
                </a:solidFill>
                <a:latin typeface="Calibri" pitchFamily="34" charset="0"/>
              </a:rPr>
              <a:t>               </a:t>
            </a:r>
            <a:r>
              <a:rPr lang="en-AU" sz="1050" b="1" dirty="0">
                <a:solidFill>
                  <a:schemeClr val="bg1"/>
                </a:solidFill>
                <a:latin typeface="Calibri" pitchFamily="34" charset="0"/>
              </a:rPr>
              <a:t>Mistletoe-free</a:t>
            </a:r>
            <a:r>
              <a:rPr lang="en-AU" sz="1050" b="1" dirty="0">
                <a:latin typeface="Calibri" pitchFamily="34" charset="0"/>
              </a:rPr>
              <a:t>   </a:t>
            </a:r>
            <a:r>
              <a:rPr lang="en-AU" sz="1050" b="1" dirty="0">
                <a:solidFill>
                  <a:srgbClr val="990000"/>
                </a:solidFill>
                <a:latin typeface="Calibri" pitchFamily="34" charset="0"/>
              </a:rPr>
              <a:t>Control</a:t>
            </a:r>
            <a:r>
              <a:rPr lang="en-AU" sz="1050" b="1" dirty="0">
                <a:latin typeface="Calibri" pitchFamily="34" charset="0"/>
              </a:rPr>
              <a:t>   </a:t>
            </a:r>
            <a:r>
              <a:rPr lang="en-AU" sz="1050" b="1" dirty="0">
                <a:solidFill>
                  <a:srgbClr val="0070C0"/>
                </a:solidFill>
                <a:latin typeface="Calibri" pitchFamily="34" charset="0"/>
              </a:rPr>
              <a:t>Treatment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222866" y="2229712"/>
            <a:ext cx="270030" cy="1134126"/>
          </a:xfrm>
          <a:prstGeom prst="straightConnector1">
            <a:avLst/>
          </a:prstGeom>
          <a:ln w="38100">
            <a:solidFill>
              <a:srgbClr val="990033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69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7702021"/>
              </p:ext>
            </p:extLst>
          </p:nvPr>
        </p:nvGraphicFramePr>
        <p:xfrm>
          <a:off x="-81390" y="1167594"/>
          <a:ext cx="4518502" cy="3564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3821" y="681542"/>
            <a:ext cx="672346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... especially ground foragers</a:t>
            </a:r>
          </a:p>
        </p:txBody>
      </p:sp>
      <p:pic>
        <p:nvPicPr>
          <p:cNvPr id="7" name="Picture 2" descr="Image result for hooded robin"/>
          <p:cNvPicPr>
            <a:picLocks noChangeAspect="1" noChangeArrowheads="1"/>
          </p:cNvPicPr>
          <p:nvPr/>
        </p:nvPicPr>
        <p:blipFill>
          <a:blip r:embed="rId3" cstate="print"/>
          <a:srcRect l="9529" b="7143"/>
          <a:stretch>
            <a:fillRect/>
          </a:stretch>
        </p:blipFill>
        <p:spPr bwMode="auto">
          <a:xfrm>
            <a:off x="4347102" y="1653650"/>
            <a:ext cx="2430270" cy="1663735"/>
          </a:xfrm>
          <a:prstGeom prst="rect">
            <a:avLst/>
          </a:prstGeom>
          <a:noFill/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404664" y="4191930"/>
            <a:ext cx="334114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AU" sz="1050" b="1" dirty="0">
                <a:solidFill>
                  <a:srgbClr val="006600"/>
                </a:solidFill>
                <a:latin typeface="Calibri" pitchFamily="34" charset="0"/>
              </a:rPr>
              <a:t>               </a:t>
            </a:r>
            <a:r>
              <a:rPr lang="en-AU" sz="1050" b="1" dirty="0">
                <a:solidFill>
                  <a:schemeClr val="bg1"/>
                </a:solidFill>
                <a:latin typeface="Calibri" pitchFamily="34" charset="0"/>
              </a:rPr>
              <a:t>Mistletoe-free</a:t>
            </a:r>
            <a:r>
              <a:rPr lang="en-AU" sz="1050" b="1" dirty="0">
                <a:latin typeface="Calibri" pitchFamily="34" charset="0"/>
              </a:rPr>
              <a:t>   </a:t>
            </a:r>
            <a:r>
              <a:rPr lang="en-AU" sz="1050" b="1" dirty="0">
                <a:solidFill>
                  <a:srgbClr val="990000"/>
                </a:solidFill>
                <a:latin typeface="Calibri" pitchFamily="34" charset="0"/>
              </a:rPr>
              <a:t>Control</a:t>
            </a:r>
            <a:r>
              <a:rPr lang="en-AU" sz="1050" b="1" dirty="0">
                <a:latin typeface="Calibri" pitchFamily="34" charset="0"/>
              </a:rPr>
              <a:t>   </a:t>
            </a:r>
            <a:r>
              <a:rPr lang="en-AU" sz="1050" b="1" dirty="0">
                <a:solidFill>
                  <a:srgbClr val="0070C0"/>
                </a:solidFill>
                <a:latin typeface="Calibri" pitchFamily="34" charset="0"/>
              </a:rPr>
              <a:t>Treatment</a:t>
            </a: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4933607" y="4256568"/>
            <a:ext cx="1962397" cy="25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AU" sz="1200" i="1" dirty="0">
                <a:solidFill>
                  <a:srgbClr val="333300"/>
                </a:solidFill>
                <a:latin typeface="Microsoft Sans Serif" pitchFamily="34" charset="0"/>
              </a:rPr>
              <a:t>*PLOS One </a:t>
            </a:r>
            <a:r>
              <a:rPr lang="en-AU" sz="1200" b="1" dirty="0">
                <a:solidFill>
                  <a:srgbClr val="333300"/>
                </a:solidFill>
                <a:latin typeface="Microsoft Sans Serif" pitchFamily="34" charset="0"/>
              </a:rPr>
              <a:t>10</a:t>
            </a:r>
            <a:r>
              <a:rPr lang="en-AU" sz="1200" dirty="0">
                <a:solidFill>
                  <a:srgbClr val="333300"/>
                </a:solidFill>
                <a:latin typeface="Microsoft Sans Serif" pitchFamily="34" charset="0"/>
              </a:rPr>
              <a:t>: e0142992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204864" y="3435846"/>
            <a:ext cx="280662" cy="490524"/>
          </a:xfrm>
          <a:prstGeom prst="straightConnector1">
            <a:avLst/>
          </a:prstGeom>
          <a:ln w="38100">
            <a:solidFill>
              <a:srgbClr val="990033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60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Nym Jun 05 N1 5"/>
          <p:cNvPicPr>
            <a:picLocks noChangeAspect="1" noChangeArrowheads="1"/>
          </p:cNvPicPr>
          <p:nvPr/>
        </p:nvPicPr>
        <p:blipFill>
          <a:blip r:embed="rId2" cstate="print"/>
          <a:srcRect l="39330" t="19968" r="29680" b="23914"/>
          <a:stretch>
            <a:fillRect/>
          </a:stretch>
        </p:blipFill>
        <p:spPr bwMode="auto">
          <a:xfrm>
            <a:off x="2593614" y="674"/>
            <a:ext cx="4264388" cy="514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https://c1.staticflickr.com/6/5046/5221952292_07955430c8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84085" y="674"/>
            <a:ext cx="6857101" cy="5142826"/>
          </a:xfrm>
          <a:prstGeom prst="rect">
            <a:avLst/>
          </a:prstGeom>
          <a:noFill/>
        </p:spPr>
      </p:pic>
      <p:pic>
        <p:nvPicPr>
          <p:cNvPr id="6" name="Picture 8" descr="http://farm2.static.flickr.com/1302/4695650960_6ff15b898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5906" y="812587"/>
            <a:ext cx="2027430" cy="1435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http://ibc.lynxeds.com/files/pictures/robin.hooded.close.jpg"/>
          <p:cNvPicPr>
            <a:picLocks noChangeAspect="1" noChangeArrowheads="1"/>
          </p:cNvPicPr>
          <p:nvPr/>
        </p:nvPicPr>
        <p:blipFill>
          <a:blip r:embed="rId5" cstate="print">
            <a:lum bright="-10000" contrast="6000"/>
          </a:blip>
          <a:srcRect b="4469"/>
          <a:stretch>
            <a:fillRect/>
          </a:stretch>
        </p:blipFill>
        <p:spPr bwMode="auto">
          <a:xfrm>
            <a:off x="204198" y="1730226"/>
            <a:ext cx="2252694" cy="143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bird-o.com/files/2010/04/SpottedQuailThrush10.jpg"/>
          <p:cNvPicPr>
            <a:picLocks noChangeAspect="1" noChangeArrowheads="1"/>
          </p:cNvPicPr>
          <p:nvPr/>
        </p:nvPicPr>
        <p:blipFill>
          <a:blip r:embed="rId6" cstate="print"/>
          <a:srcRect l="5385" b="8440"/>
          <a:stretch>
            <a:fillRect/>
          </a:stretch>
        </p:blipFill>
        <p:spPr bwMode="auto">
          <a:xfrm>
            <a:off x="2564904" y="3057729"/>
            <a:ext cx="2190831" cy="1442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https://c2.staticflickr.com/8/7243/7234227048_498fc8cfb3_k.jpg"/>
          <p:cNvPicPr>
            <a:picLocks noChangeAspect="1" noChangeArrowheads="1"/>
          </p:cNvPicPr>
          <p:nvPr/>
        </p:nvPicPr>
        <p:blipFill>
          <a:blip r:embed="rId2" cstate="print"/>
          <a:srcRect b="16301"/>
          <a:stretch>
            <a:fillRect/>
          </a:stretch>
        </p:blipFill>
        <p:spPr bwMode="auto">
          <a:xfrm>
            <a:off x="3064557" y="23760"/>
            <a:ext cx="4524354" cy="252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192" y="23760"/>
            <a:ext cx="3374231" cy="2524125"/>
            <a:chOff x="2679" y="28645"/>
            <a:chExt cx="9092306" cy="6819229"/>
          </a:xfrm>
        </p:grpSpPr>
        <p:pic>
          <p:nvPicPr>
            <p:cNvPr id="7" name="Picture 6" descr="Mistletoe_mist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79" y="28645"/>
              <a:ext cx="9092306" cy="6819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6" descr="Mistletoe_mist.jpg"/>
            <p:cNvPicPr>
              <a:picLocks noChangeAspect="1"/>
            </p:cNvPicPr>
            <p:nvPr/>
          </p:nvPicPr>
          <p:blipFill>
            <a:blip r:embed="rId4" cstate="print"/>
            <a:srcRect l="86922" t="75032" r="3630" b="12369"/>
            <a:stretch>
              <a:fillRect/>
            </a:stretch>
          </p:blipFill>
          <p:spPr bwMode="auto">
            <a:xfrm>
              <a:off x="5868144" y="4941168"/>
              <a:ext cx="864096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7" descr="mist_misty.JPG"/>
            <p:cNvPicPr>
              <a:picLocks noChangeAspect="1"/>
            </p:cNvPicPr>
            <p:nvPr/>
          </p:nvPicPr>
          <p:blipFill>
            <a:blip r:embed="rId5" cstate="print"/>
            <a:srcRect l="63432" t="66853" r="11369" b="21616"/>
            <a:stretch>
              <a:fillRect/>
            </a:stretch>
          </p:blipFill>
          <p:spPr bwMode="auto">
            <a:xfrm>
              <a:off x="5796136" y="4581128"/>
              <a:ext cx="2304256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2" descr="Image result for abisko"/>
          <p:cNvPicPr>
            <a:picLocks noChangeAspect="1" noChangeArrowheads="1"/>
          </p:cNvPicPr>
          <p:nvPr/>
        </p:nvPicPr>
        <p:blipFill>
          <a:blip r:embed="rId6" cstate="print"/>
          <a:srcRect r="679"/>
          <a:stretch>
            <a:fillRect/>
          </a:stretch>
        </p:blipFill>
        <p:spPr bwMode="auto">
          <a:xfrm>
            <a:off x="-611101" y="2544674"/>
            <a:ext cx="4941621" cy="2591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s://upload.wikimedia.org/wikipedia/commons/thumb/0/02/Crepuscular_rays_in_the_woods_of_Kasterlee%2C_Belgium.jpg/1280px-Crepuscular_rays_in_the_woods_of_Kasterlee%2C_Belgium.jpg"/>
          <p:cNvPicPr>
            <a:picLocks noChangeAspect="1" noChangeArrowheads="1"/>
          </p:cNvPicPr>
          <p:nvPr/>
        </p:nvPicPr>
        <p:blipFill>
          <a:blip r:embed="rId7" cstate="print"/>
          <a:srcRect l="1093"/>
          <a:stretch>
            <a:fillRect/>
          </a:stretch>
        </p:blipFill>
        <p:spPr bwMode="auto">
          <a:xfrm>
            <a:off x="3375424" y="2546292"/>
            <a:ext cx="3482578" cy="264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010" y="-6250"/>
            <a:ext cx="3990066" cy="26691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" y="2563807"/>
            <a:ext cx="3921777" cy="26128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7011" y="2559778"/>
            <a:ext cx="3444964" cy="2583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894" y="0"/>
            <a:ext cx="4534150" cy="256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8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5973" t="8332" r="13194" b="-5555"/>
          <a:stretch/>
        </p:blipFill>
        <p:spPr>
          <a:xfrm>
            <a:off x="0" y="642938"/>
            <a:ext cx="2834934" cy="413427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699030" y="897564"/>
            <a:ext cx="1224725" cy="12247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9" name="TextBox 8"/>
          <p:cNvSpPr txBox="1"/>
          <p:nvPr/>
        </p:nvSpPr>
        <p:spPr>
          <a:xfrm>
            <a:off x="3660610" y="1005578"/>
            <a:ext cx="12961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Reduce risk of extinction; increase resilience of populations; increase species richness</a:t>
            </a:r>
          </a:p>
        </p:txBody>
      </p:sp>
    </p:spTree>
    <p:extLst>
      <p:ext uri="{BB962C8B-B14F-4D97-AF65-F5344CB8AC3E}">
        <p14:creationId xmlns:p14="http://schemas.microsoft.com/office/powerpoint/2010/main" val="353014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99030" y="897564"/>
            <a:ext cx="1224725" cy="12247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8" name="Oval 7"/>
          <p:cNvSpPr/>
          <p:nvPr/>
        </p:nvSpPr>
        <p:spPr>
          <a:xfrm>
            <a:off x="3699030" y="2805187"/>
            <a:ext cx="1224725" cy="122472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9" name="TextBox 8"/>
          <p:cNvSpPr txBox="1"/>
          <p:nvPr/>
        </p:nvSpPr>
        <p:spPr>
          <a:xfrm>
            <a:off x="3660610" y="1005578"/>
            <a:ext cx="12961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Reduce risk of extinction; increase resilience of populations; increase species richness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65805" y="2981302"/>
            <a:ext cx="12961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On ground actions  to manage &amp; restore connectivity (</a:t>
            </a:r>
            <a:r>
              <a:rPr lang="en-AU" sz="1050" i="1" dirty="0" err="1"/>
              <a:t>eg</a:t>
            </a:r>
            <a:r>
              <a:rPr lang="en-AU" sz="1050" dirty="0"/>
              <a:t> plant a corridor, manage scattered trees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65973" t="8332" r="13194" b="-5555"/>
          <a:stretch/>
        </p:blipFill>
        <p:spPr>
          <a:xfrm>
            <a:off x="-27384" y="642938"/>
            <a:ext cx="2834934" cy="413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8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99030" y="897564"/>
            <a:ext cx="1224725" cy="12247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8" name="Oval 7"/>
          <p:cNvSpPr/>
          <p:nvPr/>
        </p:nvSpPr>
        <p:spPr>
          <a:xfrm>
            <a:off x="3699030" y="2805187"/>
            <a:ext cx="1224725" cy="122472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9" name="TextBox 8"/>
          <p:cNvSpPr txBox="1"/>
          <p:nvPr/>
        </p:nvSpPr>
        <p:spPr>
          <a:xfrm>
            <a:off x="3660610" y="1005578"/>
            <a:ext cx="12961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Reduce risk of extinction; increase resilience of populations; increase species richness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65805" y="2981302"/>
            <a:ext cx="12961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On ground actions  to manage &amp; restore connectivity (</a:t>
            </a:r>
            <a:r>
              <a:rPr lang="en-AU" sz="1050" i="1" dirty="0" err="1"/>
              <a:t>eg</a:t>
            </a:r>
            <a:r>
              <a:rPr lang="en-AU" sz="1050" dirty="0"/>
              <a:t> plant a corridor, manage scattered trees</a:t>
            </a:r>
          </a:p>
        </p:txBody>
      </p:sp>
      <p:sp>
        <p:nvSpPr>
          <p:cNvPr id="11" name="Down Arrow 10"/>
          <p:cNvSpPr/>
          <p:nvPr/>
        </p:nvSpPr>
        <p:spPr>
          <a:xfrm rot="10800000">
            <a:off x="4124856" y="2152336"/>
            <a:ext cx="378042" cy="58778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2" name="TextBox 11"/>
          <p:cNvSpPr txBox="1"/>
          <p:nvPr/>
        </p:nvSpPr>
        <p:spPr>
          <a:xfrm>
            <a:off x="4227673" y="2265950"/>
            <a:ext cx="162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65973" t="8332" r="13194" b="-5555"/>
          <a:stretch/>
        </p:blipFill>
        <p:spPr>
          <a:xfrm>
            <a:off x="-81390" y="642938"/>
            <a:ext cx="2834934" cy="413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4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4899560" y="1183180"/>
            <a:ext cx="918102" cy="91810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7" name="Oval 6"/>
          <p:cNvSpPr/>
          <p:nvPr/>
        </p:nvSpPr>
        <p:spPr>
          <a:xfrm>
            <a:off x="3699030" y="735546"/>
            <a:ext cx="918102" cy="91810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8" name="Oval 7"/>
          <p:cNvSpPr/>
          <p:nvPr/>
        </p:nvSpPr>
        <p:spPr>
          <a:xfrm>
            <a:off x="3699030" y="3597864"/>
            <a:ext cx="918102" cy="91810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9" name="TextBox 8"/>
          <p:cNvSpPr txBox="1"/>
          <p:nvPr/>
        </p:nvSpPr>
        <p:spPr>
          <a:xfrm>
            <a:off x="3660610" y="789553"/>
            <a:ext cx="1005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Reduce risk of extinction; increase resilience of populations; increase species richness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5415" y="3597866"/>
            <a:ext cx="1005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Actions  to manage &amp; restore connectivity (</a:t>
            </a:r>
            <a:r>
              <a:rPr lang="en-AU" sz="900" i="1" dirty="0" err="1"/>
              <a:t>eg</a:t>
            </a:r>
            <a:r>
              <a:rPr lang="en-AU" sz="900" dirty="0"/>
              <a:t> plant a corridor, manage scattered trees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68057" y="1167596"/>
            <a:ext cx="1005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Long-term  viability &amp; evolutionary potential of species x, y, z in the landscape</a:t>
            </a:r>
          </a:p>
        </p:txBody>
      </p:sp>
      <p:sp>
        <p:nvSpPr>
          <p:cNvPr id="18" name="Oval 17"/>
          <p:cNvSpPr/>
          <p:nvPr/>
        </p:nvSpPr>
        <p:spPr>
          <a:xfrm>
            <a:off x="6359236" y="1903547"/>
            <a:ext cx="501392" cy="51623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9" name="Oval 18"/>
          <p:cNvSpPr/>
          <p:nvPr/>
        </p:nvSpPr>
        <p:spPr>
          <a:xfrm>
            <a:off x="6359237" y="2432543"/>
            <a:ext cx="498762" cy="49876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0" name="TextBox 19"/>
          <p:cNvSpPr txBox="1"/>
          <p:nvPr/>
        </p:nvSpPr>
        <p:spPr>
          <a:xfrm>
            <a:off x="6290070" y="1866634"/>
            <a:ext cx="639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Long</a:t>
            </a:r>
          </a:p>
          <a:p>
            <a:pPr algn="ctr"/>
            <a:r>
              <a:rPr lang="en-AU" sz="900" dirty="0">
                <a:solidFill>
                  <a:schemeClr val="bg1"/>
                </a:solidFill>
              </a:rPr>
              <a:t>term  outcomes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07264" y="2579470"/>
            <a:ext cx="10053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Actions</a:t>
            </a:r>
          </a:p>
        </p:txBody>
      </p:sp>
      <p:cxnSp>
        <p:nvCxnSpPr>
          <p:cNvPr id="4" name="Straight Arrow Connector 3"/>
          <p:cNvCxnSpPr>
            <a:endCxn id="9" idx="3"/>
          </p:cNvCxnSpPr>
          <p:nvPr/>
        </p:nvCxnSpPr>
        <p:spPr>
          <a:xfrm flipH="1" flipV="1">
            <a:off x="4665943" y="1320468"/>
            <a:ext cx="233620" cy="63153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65973" t="8332" r="13194" b="-5555"/>
          <a:stretch/>
        </p:blipFill>
        <p:spPr>
          <a:xfrm>
            <a:off x="-135396" y="642938"/>
            <a:ext cx="2834934" cy="413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49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4899560" y="1183180"/>
            <a:ext cx="918102" cy="91810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7" name="Oval 6"/>
          <p:cNvSpPr/>
          <p:nvPr/>
        </p:nvSpPr>
        <p:spPr>
          <a:xfrm>
            <a:off x="3699030" y="735546"/>
            <a:ext cx="918102" cy="91810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8" name="Oval 7"/>
          <p:cNvSpPr/>
          <p:nvPr/>
        </p:nvSpPr>
        <p:spPr>
          <a:xfrm>
            <a:off x="3699030" y="3597864"/>
            <a:ext cx="918102" cy="91810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9" name="TextBox 8"/>
          <p:cNvSpPr txBox="1"/>
          <p:nvPr/>
        </p:nvSpPr>
        <p:spPr>
          <a:xfrm>
            <a:off x="3660610" y="789553"/>
            <a:ext cx="1005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Reduce risk of extinction; increase resilience of populations; increase species richness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5415" y="3597866"/>
            <a:ext cx="1005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Actions  to manage &amp; restore connectivity (</a:t>
            </a:r>
            <a:r>
              <a:rPr lang="en-AU" sz="900" i="1" dirty="0" err="1"/>
              <a:t>eg</a:t>
            </a:r>
            <a:r>
              <a:rPr lang="en-AU" sz="900" dirty="0"/>
              <a:t> plant a corridor, manage scattered trees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68057" y="1167596"/>
            <a:ext cx="1005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Long-term  viability &amp; evolutionary potential of species x, y, z in the landscape</a:t>
            </a:r>
          </a:p>
        </p:txBody>
      </p:sp>
      <p:sp>
        <p:nvSpPr>
          <p:cNvPr id="16" name="Oval 15"/>
          <p:cNvSpPr/>
          <p:nvPr/>
        </p:nvSpPr>
        <p:spPr>
          <a:xfrm>
            <a:off x="2905400" y="2509130"/>
            <a:ext cx="918102" cy="91810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8" name="Oval 17"/>
          <p:cNvSpPr/>
          <p:nvPr/>
        </p:nvSpPr>
        <p:spPr>
          <a:xfrm>
            <a:off x="6359236" y="1903547"/>
            <a:ext cx="501392" cy="51623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9" name="Oval 18"/>
          <p:cNvSpPr/>
          <p:nvPr/>
        </p:nvSpPr>
        <p:spPr>
          <a:xfrm>
            <a:off x="6359237" y="2432543"/>
            <a:ext cx="498762" cy="4987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0" name="TextBox 19"/>
          <p:cNvSpPr txBox="1"/>
          <p:nvPr/>
        </p:nvSpPr>
        <p:spPr>
          <a:xfrm>
            <a:off x="6290070" y="1866634"/>
            <a:ext cx="639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Long</a:t>
            </a:r>
          </a:p>
          <a:p>
            <a:pPr algn="ctr"/>
            <a:r>
              <a:rPr lang="en-AU" sz="900" dirty="0">
                <a:solidFill>
                  <a:schemeClr val="bg1"/>
                </a:solidFill>
              </a:rPr>
              <a:t>term  outcomes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07264" y="2532712"/>
            <a:ext cx="1005333" cy="357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63" dirty="0">
                <a:solidFill>
                  <a:schemeClr val="bg1"/>
                </a:solidFill>
              </a:rPr>
              <a:t>Immediate outcomes</a:t>
            </a:r>
          </a:p>
        </p:txBody>
      </p:sp>
      <p:sp>
        <p:nvSpPr>
          <p:cNvPr id="22" name="Oval 21"/>
          <p:cNvSpPr/>
          <p:nvPr/>
        </p:nvSpPr>
        <p:spPr>
          <a:xfrm>
            <a:off x="3951629" y="2512214"/>
            <a:ext cx="918102" cy="91810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3" name="Oval 22"/>
          <p:cNvSpPr/>
          <p:nvPr/>
        </p:nvSpPr>
        <p:spPr>
          <a:xfrm>
            <a:off x="4997858" y="2509130"/>
            <a:ext cx="918102" cy="91810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4665945" y="1239678"/>
            <a:ext cx="233617" cy="143942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6359237" y="2944064"/>
            <a:ext cx="498762" cy="49876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6" name="TextBox 25"/>
          <p:cNvSpPr txBox="1"/>
          <p:nvPr/>
        </p:nvSpPr>
        <p:spPr>
          <a:xfrm>
            <a:off x="6105952" y="3078232"/>
            <a:ext cx="10053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Actions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34934" y="2559389"/>
            <a:ext cx="10053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Maintain / increase within- population movements, </a:t>
            </a:r>
            <a:r>
              <a:rPr lang="en-AU" sz="900" i="1" dirty="0" err="1"/>
              <a:t>eg</a:t>
            </a:r>
            <a:r>
              <a:rPr lang="en-AU" sz="900" dirty="0"/>
              <a:t> daily foraging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21881" y="2592965"/>
            <a:ext cx="10053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Maintain / increase among-population movements, </a:t>
            </a:r>
            <a:r>
              <a:rPr lang="en-AU" sz="900" i="1" dirty="0" err="1"/>
              <a:t>eg</a:t>
            </a:r>
            <a:r>
              <a:rPr lang="en-AU" sz="900" dirty="0"/>
              <a:t> dispersal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53359" y="2592965"/>
            <a:ext cx="10053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Maintain / increase whole-of--population movements, </a:t>
            </a:r>
            <a:r>
              <a:rPr lang="en-AU" sz="900" i="1" dirty="0" err="1"/>
              <a:t>eg</a:t>
            </a:r>
            <a:r>
              <a:rPr lang="en-AU" sz="900" dirty="0"/>
              <a:t> migration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3628063" y="3392120"/>
            <a:ext cx="233618" cy="260505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509120" y="3371338"/>
            <a:ext cx="627368" cy="334539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4185161" y="3435460"/>
            <a:ext cx="41342" cy="133422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/>
          <a:srcRect l="65973" t="8332" r="13194" b="-5555"/>
          <a:stretch/>
        </p:blipFill>
        <p:spPr>
          <a:xfrm>
            <a:off x="-189402" y="642938"/>
            <a:ext cx="2834934" cy="413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3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flying bird silhouet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406" y="1519931"/>
            <a:ext cx="2299946" cy="120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/>
          <p:cNvSpPr/>
          <p:nvPr/>
        </p:nvSpPr>
        <p:spPr>
          <a:xfrm>
            <a:off x="4899560" y="1183180"/>
            <a:ext cx="918102" cy="91810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7" name="Oval 6"/>
          <p:cNvSpPr/>
          <p:nvPr/>
        </p:nvSpPr>
        <p:spPr>
          <a:xfrm>
            <a:off x="3699030" y="735546"/>
            <a:ext cx="918102" cy="91810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8" name="Oval 7"/>
          <p:cNvSpPr/>
          <p:nvPr/>
        </p:nvSpPr>
        <p:spPr>
          <a:xfrm>
            <a:off x="3699030" y="3597864"/>
            <a:ext cx="918102" cy="91810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9" name="TextBox 8"/>
          <p:cNvSpPr txBox="1"/>
          <p:nvPr/>
        </p:nvSpPr>
        <p:spPr>
          <a:xfrm>
            <a:off x="3660610" y="789553"/>
            <a:ext cx="1005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Reduce risk of extinction; increase resilience of populations; increase species richness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5415" y="3597866"/>
            <a:ext cx="1005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Actions  to manage &amp; restore connectivity (</a:t>
            </a:r>
            <a:r>
              <a:rPr lang="en-AU" sz="900" i="1" dirty="0" err="1"/>
              <a:t>eg</a:t>
            </a:r>
            <a:r>
              <a:rPr lang="en-AU" sz="900" dirty="0"/>
              <a:t> plant a corridor, manage scattered trees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68057" y="1167596"/>
            <a:ext cx="1005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Long-term  viability &amp; evolutionary potential of species x, y, z in the landscape</a:t>
            </a:r>
          </a:p>
        </p:txBody>
      </p:sp>
      <p:sp>
        <p:nvSpPr>
          <p:cNvPr id="16" name="Oval 15"/>
          <p:cNvSpPr/>
          <p:nvPr/>
        </p:nvSpPr>
        <p:spPr>
          <a:xfrm>
            <a:off x="2905400" y="2509130"/>
            <a:ext cx="918102" cy="91810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8" name="Oval 17"/>
          <p:cNvSpPr/>
          <p:nvPr/>
        </p:nvSpPr>
        <p:spPr>
          <a:xfrm>
            <a:off x="6359236" y="1903547"/>
            <a:ext cx="501392" cy="51623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9" name="Oval 18"/>
          <p:cNvSpPr/>
          <p:nvPr/>
        </p:nvSpPr>
        <p:spPr>
          <a:xfrm>
            <a:off x="6359237" y="2432543"/>
            <a:ext cx="498762" cy="4987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0" name="TextBox 19"/>
          <p:cNvSpPr txBox="1"/>
          <p:nvPr/>
        </p:nvSpPr>
        <p:spPr>
          <a:xfrm>
            <a:off x="6290070" y="1866634"/>
            <a:ext cx="639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Long</a:t>
            </a:r>
          </a:p>
          <a:p>
            <a:pPr algn="ctr"/>
            <a:r>
              <a:rPr lang="en-AU" sz="900" dirty="0">
                <a:solidFill>
                  <a:schemeClr val="bg1"/>
                </a:solidFill>
              </a:rPr>
              <a:t>term  outcomes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07264" y="2532712"/>
            <a:ext cx="1005333" cy="357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63" dirty="0">
                <a:solidFill>
                  <a:schemeClr val="bg1"/>
                </a:solidFill>
              </a:rPr>
              <a:t>Immediate outcomes</a:t>
            </a:r>
          </a:p>
        </p:txBody>
      </p:sp>
      <p:sp>
        <p:nvSpPr>
          <p:cNvPr id="22" name="Oval 21"/>
          <p:cNvSpPr/>
          <p:nvPr/>
        </p:nvSpPr>
        <p:spPr>
          <a:xfrm>
            <a:off x="3951629" y="2512214"/>
            <a:ext cx="918102" cy="91810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3" name="Oval 22"/>
          <p:cNvSpPr/>
          <p:nvPr/>
        </p:nvSpPr>
        <p:spPr>
          <a:xfrm>
            <a:off x="4997858" y="2509130"/>
            <a:ext cx="918102" cy="91810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4665945" y="1239678"/>
            <a:ext cx="233617" cy="143942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6359237" y="2944064"/>
            <a:ext cx="498762" cy="49876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6" name="TextBox 25"/>
          <p:cNvSpPr txBox="1"/>
          <p:nvPr/>
        </p:nvSpPr>
        <p:spPr>
          <a:xfrm>
            <a:off x="6105952" y="3078232"/>
            <a:ext cx="10053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Actions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34934" y="2559389"/>
            <a:ext cx="10053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Maintain / increase within- population movements, </a:t>
            </a:r>
            <a:r>
              <a:rPr lang="en-AU" sz="900" i="1" dirty="0" err="1"/>
              <a:t>eg</a:t>
            </a:r>
            <a:r>
              <a:rPr lang="en-AU" sz="900" dirty="0"/>
              <a:t> daily foraging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21881" y="2592965"/>
            <a:ext cx="10053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Maintain / increase among-population movements, </a:t>
            </a:r>
            <a:r>
              <a:rPr lang="en-AU" sz="900" i="1" dirty="0" err="1"/>
              <a:t>eg</a:t>
            </a:r>
            <a:r>
              <a:rPr lang="en-AU" sz="900" dirty="0"/>
              <a:t> dispersal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53359" y="2592965"/>
            <a:ext cx="10053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Maintain / increase whole-of--population movements, </a:t>
            </a:r>
            <a:r>
              <a:rPr lang="en-AU" sz="900" i="1" dirty="0" err="1"/>
              <a:t>eg</a:t>
            </a:r>
            <a:r>
              <a:rPr lang="en-AU" sz="900" dirty="0"/>
              <a:t> migration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3628063" y="3392120"/>
            <a:ext cx="233618" cy="260505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509120" y="3371338"/>
            <a:ext cx="627368" cy="334539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4185161" y="3435460"/>
            <a:ext cx="41342" cy="133422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/>
          <a:srcRect l="65973" t="8332" r="13194" b="-5555"/>
          <a:stretch/>
        </p:blipFill>
        <p:spPr>
          <a:xfrm>
            <a:off x="-189402" y="642938"/>
            <a:ext cx="2834934" cy="413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2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4899560" y="1183180"/>
            <a:ext cx="918102" cy="91810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7" name="Oval 6"/>
          <p:cNvSpPr/>
          <p:nvPr/>
        </p:nvSpPr>
        <p:spPr>
          <a:xfrm>
            <a:off x="3699030" y="735546"/>
            <a:ext cx="918102" cy="91810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8" name="Oval 7"/>
          <p:cNvSpPr/>
          <p:nvPr/>
        </p:nvSpPr>
        <p:spPr>
          <a:xfrm>
            <a:off x="3699030" y="3597864"/>
            <a:ext cx="918102" cy="91810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9" name="TextBox 8"/>
          <p:cNvSpPr txBox="1"/>
          <p:nvPr/>
        </p:nvSpPr>
        <p:spPr>
          <a:xfrm>
            <a:off x="3660610" y="789553"/>
            <a:ext cx="1005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Reduce risk of extinction; increase resilience of populations; increase species richness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5415" y="3597866"/>
            <a:ext cx="1005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Actions  to manage &amp; restore connectivity (</a:t>
            </a:r>
            <a:r>
              <a:rPr lang="en-AU" sz="900" i="1" dirty="0" err="1"/>
              <a:t>eg</a:t>
            </a:r>
            <a:r>
              <a:rPr lang="en-AU" sz="900" dirty="0"/>
              <a:t> plant a corridor, manage scattered trees</a:t>
            </a:r>
          </a:p>
        </p:txBody>
      </p:sp>
      <p:sp>
        <p:nvSpPr>
          <p:cNvPr id="11" name="Down Arrow 10"/>
          <p:cNvSpPr/>
          <p:nvPr/>
        </p:nvSpPr>
        <p:spPr>
          <a:xfrm rot="9071144">
            <a:off x="4964665" y="2137390"/>
            <a:ext cx="283395" cy="44062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3" name="TextBox 12"/>
          <p:cNvSpPr txBox="1"/>
          <p:nvPr/>
        </p:nvSpPr>
        <p:spPr>
          <a:xfrm>
            <a:off x="4868057" y="1167596"/>
            <a:ext cx="1005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Long-term  viability &amp; evolutionary potential of species x, y, z in the landscape</a:t>
            </a:r>
          </a:p>
        </p:txBody>
      </p:sp>
      <p:sp>
        <p:nvSpPr>
          <p:cNvPr id="16" name="Oval 15"/>
          <p:cNvSpPr/>
          <p:nvPr/>
        </p:nvSpPr>
        <p:spPr>
          <a:xfrm>
            <a:off x="2905400" y="2509130"/>
            <a:ext cx="918102" cy="91810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8" name="Oval 17"/>
          <p:cNvSpPr/>
          <p:nvPr/>
        </p:nvSpPr>
        <p:spPr>
          <a:xfrm>
            <a:off x="6359236" y="1903547"/>
            <a:ext cx="501392" cy="51623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9" name="Oval 18"/>
          <p:cNvSpPr/>
          <p:nvPr/>
        </p:nvSpPr>
        <p:spPr>
          <a:xfrm>
            <a:off x="6359237" y="2432543"/>
            <a:ext cx="498762" cy="4987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0" name="TextBox 19"/>
          <p:cNvSpPr txBox="1"/>
          <p:nvPr/>
        </p:nvSpPr>
        <p:spPr>
          <a:xfrm>
            <a:off x="6290070" y="1866634"/>
            <a:ext cx="639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Long</a:t>
            </a:r>
          </a:p>
          <a:p>
            <a:pPr algn="ctr"/>
            <a:r>
              <a:rPr lang="en-AU" sz="900" dirty="0">
                <a:solidFill>
                  <a:schemeClr val="bg1"/>
                </a:solidFill>
              </a:rPr>
              <a:t>term  outcomes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07264" y="2532712"/>
            <a:ext cx="1005333" cy="357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63" dirty="0">
                <a:solidFill>
                  <a:schemeClr val="bg1"/>
                </a:solidFill>
              </a:rPr>
              <a:t>Immediate outcomes</a:t>
            </a:r>
          </a:p>
        </p:txBody>
      </p:sp>
      <p:sp>
        <p:nvSpPr>
          <p:cNvPr id="22" name="Oval 21"/>
          <p:cNvSpPr/>
          <p:nvPr/>
        </p:nvSpPr>
        <p:spPr>
          <a:xfrm>
            <a:off x="3951629" y="2512214"/>
            <a:ext cx="918102" cy="91810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3" name="Oval 22"/>
          <p:cNvSpPr/>
          <p:nvPr/>
        </p:nvSpPr>
        <p:spPr>
          <a:xfrm>
            <a:off x="4997858" y="2509130"/>
            <a:ext cx="918102" cy="91810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4665945" y="1239678"/>
            <a:ext cx="233617" cy="143942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6359237" y="2944064"/>
            <a:ext cx="498762" cy="49876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6" name="TextBox 25"/>
          <p:cNvSpPr txBox="1"/>
          <p:nvPr/>
        </p:nvSpPr>
        <p:spPr>
          <a:xfrm>
            <a:off x="6105952" y="3078232"/>
            <a:ext cx="10053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Actions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34934" y="2559389"/>
            <a:ext cx="10053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Maintain / increase within- population movements, </a:t>
            </a:r>
            <a:r>
              <a:rPr lang="en-AU" sz="900" i="1" dirty="0" err="1"/>
              <a:t>eg</a:t>
            </a:r>
            <a:r>
              <a:rPr lang="en-AU" sz="900" dirty="0"/>
              <a:t> daily foraging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21881" y="2592965"/>
            <a:ext cx="10053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Maintain / increase among-population movements, </a:t>
            </a:r>
            <a:r>
              <a:rPr lang="en-AU" sz="900" i="1" dirty="0" err="1"/>
              <a:t>eg</a:t>
            </a:r>
            <a:r>
              <a:rPr lang="en-AU" sz="900" dirty="0"/>
              <a:t> dispersal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53359" y="2592965"/>
            <a:ext cx="10053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Maintain / increase whole-of -population movements, </a:t>
            </a:r>
            <a:r>
              <a:rPr lang="en-AU" sz="900" i="1" dirty="0" err="1"/>
              <a:t>eg</a:t>
            </a:r>
            <a:r>
              <a:rPr lang="en-AU" sz="900" dirty="0"/>
              <a:t> migration</a:t>
            </a:r>
          </a:p>
        </p:txBody>
      </p:sp>
      <p:sp>
        <p:nvSpPr>
          <p:cNvPr id="30" name="Down Arrow 29"/>
          <p:cNvSpPr/>
          <p:nvPr/>
        </p:nvSpPr>
        <p:spPr>
          <a:xfrm rot="10800000">
            <a:off x="4267865" y="2048747"/>
            <a:ext cx="283395" cy="44062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31" name="Down Arrow 30"/>
          <p:cNvSpPr/>
          <p:nvPr/>
        </p:nvSpPr>
        <p:spPr>
          <a:xfrm rot="12329452">
            <a:off x="3525040" y="2118186"/>
            <a:ext cx="283395" cy="44062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32" name="TextBox 31"/>
          <p:cNvSpPr txBox="1"/>
          <p:nvPr/>
        </p:nvSpPr>
        <p:spPr>
          <a:xfrm>
            <a:off x="4348835" y="2105466"/>
            <a:ext cx="12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</a:p>
        </p:txBody>
      </p:sp>
      <p:sp>
        <p:nvSpPr>
          <p:cNvPr id="33" name="TextBox 32"/>
          <p:cNvSpPr txBox="1"/>
          <p:nvPr/>
        </p:nvSpPr>
        <p:spPr>
          <a:xfrm rot="19831340">
            <a:off x="5075760" y="2177385"/>
            <a:ext cx="12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 rot="1539075">
            <a:off x="3582353" y="2152246"/>
            <a:ext cx="12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3628063" y="3392120"/>
            <a:ext cx="233618" cy="260505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509120" y="3371338"/>
            <a:ext cx="627368" cy="334539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4185161" y="3435460"/>
            <a:ext cx="41342" cy="133422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"/>
          <a:srcRect l="65973" t="8332" r="13194" b="-5555"/>
          <a:stretch/>
        </p:blipFill>
        <p:spPr>
          <a:xfrm>
            <a:off x="-243408" y="642938"/>
            <a:ext cx="2834934" cy="413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0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699030" y="3801873"/>
            <a:ext cx="702078" cy="71409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0" name="TextBox 9"/>
          <p:cNvSpPr txBox="1"/>
          <p:nvPr/>
        </p:nvSpPr>
        <p:spPr>
          <a:xfrm>
            <a:off x="3562988" y="3815195"/>
            <a:ext cx="961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Actions  to manage &amp; restore connectivity</a:t>
            </a:r>
          </a:p>
        </p:txBody>
      </p:sp>
      <p:sp>
        <p:nvSpPr>
          <p:cNvPr id="18" name="Oval 17"/>
          <p:cNvSpPr/>
          <p:nvPr/>
        </p:nvSpPr>
        <p:spPr>
          <a:xfrm>
            <a:off x="6359236" y="1903547"/>
            <a:ext cx="501392" cy="51623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9" name="Oval 18"/>
          <p:cNvSpPr/>
          <p:nvPr/>
        </p:nvSpPr>
        <p:spPr>
          <a:xfrm>
            <a:off x="6359237" y="2432543"/>
            <a:ext cx="498762" cy="4987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0" name="TextBox 19"/>
          <p:cNvSpPr txBox="1"/>
          <p:nvPr/>
        </p:nvSpPr>
        <p:spPr>
          <a:xfrm>
            <a:off x="6268023" y="1864477"/>
            <a:ext cx="6877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Inter mediate outcomes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07264" y="2532712"/>
            <a:ext cx="1005333" cy="357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63" dirty="0">
                <a:solidFill>
                  <a:schemeClr val="bg1"/>
                </a:solidFill>
              </a:rPr>
              <a:t>Immediate outcomes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4469560" y="1025944"/>
            <a:ext cx="572453" cy="104468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6359237" y="2944064"/>
            <a:ext cx="498762" cy="49876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6" name="TextBox 25"/>
          <p:cNvSpPr txBox="1"/>
          <p:nvPr/>
        </p:nvSpPr>
        <p:spPr>
          <a:xfrm>
            <a:off x="6105952" y="3078232"/>
            <a:ext cx="10053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Actions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3433638" y="3714801"/>
            <a:ext cx="265392" cy="207099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448152" y="3634725"/>
            <a:ext cx="1091818" cy="419915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4185161" y="3435460"/>
            <a:ext cx="41342" cy="133422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2774069" y="2217212"/>
            <a:ext cx="702078" cy="71409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38" name="Oval 37"/>
          <p:cNvSpPr/>
          <p:nvPr/>
        </p:nvSpPr>
        <p:spPr>
          <a:xfrm>
            <a:off x="2777213" y="3063455"/>
            <a:ext cx="702078" cy="71409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7" name="TextBox 26"/>
          <p:cNvSpPr txBox="1"/>
          <p:nvPr/>
        </p:nvSpPr>
        <p:spPr>
          <a:xfrm>
            <a:off x="2728898" y="3078234"/>
            <a:ext cx="820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Increase within- population movements</a:t>
            </a:r>
          </a:p>
        </p:txBody>
      </p:sp>
      <p:sp>
        <p:nvSpPr>
          <p:cNvPr id="39" name="Oval 38"/>
          <p:cNvSpPr/>
          <p:nvPr/>
        </p:nvSpPr>
        <p:spPr>
          <a:xfrm>
            <a:off x="4067565" y="3063455"/>
            <a:ext cx="702078" cy="71409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8" name="TextBox 27"/>
          <p:cNvSpPr txBox="1"/>
          <p:nvPr/>
        </p:nvSpPr>
        <p:spPr>
          <a:xfrm>
            <a:off x="3978671" y="3083534"/>
            <a:ext cx="893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Increase among-population movements</a:t>
            </a:r>
          </a:p>
        </p:txBody>
      </p:sp>
      <p:sp>
        <p:nvSpPr>
          <p:cNvPr id="40" name="Oval 39"/>
          <p:cNvSpPr/>
          <p:nvPr/>
        </p:nvSpPr>
        <p:spPr>
          <a:xfrm>
            <a:off x="5539968" y="3063455"/>
            <a:ext cx="702078" cy="71409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9" name="TextBox 28"/>
          <p:cNvSpPr txBox="1"/>
          <p:nvPr/>
        </p:nvSpPr>
        <p:spPr>
          <a:xfrm>
            <a:off x="5500996" y="3062096"/>
            <a:ext cx="789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Increase whole-of-population movements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4118595" y="3695734"/>
            <a:ext cx="58624" cy="8524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6359236" y="1379243"/>
            <a:ext cx="501392" cy="51623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45" name="TextBox 44"/>
          <p:cNvSpPr txBox="1"/>
          <p:nvPr/>
        </p:nvSpPr>
        <p:spPr>
          <a:xfrm>
            <a:off x="6290070" y="1343362"/>
            <a:ext cx="639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>
                <a:solidFill>
                  <a:schemeClr val="bg1"/>
                </a:solidFill>
              </a:rPr>
              <a:t>Long</a:t>
            </a:r>
          </a:p>
          <a:p>
            <a:pPr algn="ctr"/>
            <a:r>
              <a:rPr lang="en-AU" sz="900" dirty="0">
                <a:solidFill>
                  <a:schemeClr val="bg1"/>
                </a:solidFill>
              </a:rPr>
              <a:t>term  outcomes</a:t>
            </a:r>
          </a:p>
        </p:txBody>
      </p:sp>
      <p:sp>
        <p:nvSpPr>
          <p:cNvPr id="46" name="Oval 45"/>
          <p:cNvSpPr/>
          <p:nvPr/>
        </p:nvSpPr>
        <p:spPr>
          <a:xfrm>
            <a:off x="3723297" y="668897"/>
            <a:ext cx="702078" cy="7140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9" name="TextBox 8"/>
          <p:cNvSpPr txBox="1"/>
          <p:nvPr/>
        </p:nvSpPr>
        <p:spPr>
          <a:xfrm>
            <a:off x="3745864" y="724819"/>
            <a:ext cx="6607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Reduce risk of extinction</a:t>
            </a:r>
          </a:p>
        </p:txBody>
      </p:sp>
      <p:sp>
        <p:nvSpPr>
          <p:cNvPr id="47" name="Oval 46"/>
          <p:cNvSpPr/>
          <p:nvPr/>
        </p:nvSpPr>
        <p:spPr>
          <a:xfrm>
            <a:off x="5063196" y="852519"/>
            <a:ext cx="702078" cy="7140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3" name="TextBox 12"/>
          <p:cNvSpPr txBox="1"/>
          <p:nvPr/>
        </p:nvSpPr>
        <p:spPr>
          <a:xfrm>
            <a:off x="4925204" y="889226"/>
            <a:ext cx="1005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Long-term  viability &amp; evolutionary potential</a:t>
            </a:r>
          </a:p>
        </p:txBody>
      </p:sp>
      <p:sp>
        <p:nvSpPr>
          <p:cNvPr id="49" name="Oval 48"/>
          <p:cNvSpPr/>
          <p:nvPr/>
        </p:nvSpPr>
        <p:spPr>
          <a:xfrm>
            <a:off x="3978811" y="2217212"/>
            <a:ext cx="702078" cy="71409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50" name="Oval 49"/>
          <p:cNvSpPr/>
          <p:nvPr/>
        </p:nvSpPr>
        <p:spPr>
          <a:xfrm>
            <a:off x="5185310" y="2217212"/>
            <a:ext cx="702078" cy="71409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51" name="Oval 50"/>
          <p:cNvSpPr/>
          <p:nvPr/>
        </p:nvSpPr>
        <p:spPr>
          <a:xfrm>
            <a:off x="3352858" y="1503004"/>
            <a:ext cx="702078" cy="71409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52" name="Oval 51"/>
          <p:cNvSpPr/>
          <p:nvPr/>
        </p:nvSpPr>
        <p:spPr>
          <a:xfrm>
            <a:off x="4573208" y="1517503"/>
            <a:ext cx="702078" cy="71409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53" name="TextBox 52"/>
          <p:cNvSpPr txBox="1"/>
          <p:nvPr/>
        </p:nvSpPr>
        <p:spPr>
          <a:xfrm>
            <a:off x="2790653" y="2458813"/>
            <a:ext cx="66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Birth rates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75997" y="2461624"/>
            <a:ext cx="715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Death rates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094285" y="2303115"/>
            <a:ext cx="8801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Immigration    &amp; Emigration =dispersal rate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71759" y="1651503"/>
            <a:ext cx="66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Population growth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504984" y="1606145"/>
            <a:ext cx="8496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Genetic structure &amp; variability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3102035" y="2938251"/>
            <a:ext cx="0" cy="10355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3330574" y="2725634"/>
            <a:ext cx="637073" cy="388017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 flipV="1">
            <a:off x="4418606" y="2933674"/>
            <a:ext cx="20924" cy="107196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4678108" y="2798997"/>
            <a:ext cx="491717" cy="327638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 flipV="1">
            <a:off x="3465362" y="2790280"/>
            <a:ext cx="2070987" cy="476861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 flipV="1">
            <a:off x="3393148" y="2841158"/>
            <a:ext cx="750888" cy="296819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 flipV="1">
            <a:off x="4687417" y="2704369"/>
            <a:ext cx="915344" cy="415175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 flipV="1">
            <a:off x="5722308" y="2902535"/>
            <a:ext cx="84444" cy="126178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V="1">
            <a:off x="3193710" y="2061122"/>
            <a:ext cx="155611" cy="124343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3458461" y="1997752"/>
            <a:ext cx="1087119" cy="374408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 flipV="1">
            <a:off x="4069931" y="2000209"/>
            <a:ext cx="1107328" cy="42893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H="1" flipV="1">
            <a:off x="5244975" y="2125891"/>
            <a:ext cx="120104" cy="101591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4077641" y="1852446"/>
            <a:ext cx="462738" cy="2156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V="1">
            <a:off x="3921494" y="1341148"/>
            <a:ext cx="1137153" cy="204829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V="1">
            <a:off x="5149863" y="1515570"/>
            <a:ext cx="43688" cy="5030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2"/>
          <a:srcRect l="65973" t="8332" r="13194" b="-5555"/>
          <a:stretch/>
        </p:blipFill>
        <p:spPr>
          <a:xfrm>
            <a:off x="-297414" y="642938"/>
            <a:ext cx="2834934" cy="413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9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152" y="642938"/>
            <a:ext cx="2656347" cy="3857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5973" t="8332" r="13194" b="-5555"/>
          <a:stretch/>
        </p:blipFill>
        <p:spPr>
          <a:xfrm>
            <a:off x="-20792" y="642938"/>
            <a:ext cx="2834934" cy="413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152" y="642938"/>
            <a:ext cx="2656347" cy="3857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6986" t="10130" r="7134" b="2068"/>
          <a:stretch/>
        </p:blipFill>
        <p:spPr>
          <a:xfrm>
            <a:off x="-805498" y="642938"/>
            <a:ext cx="5044588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2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152" y="642938"/>
            <a:ext cx="2656347" cy="3857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6986" t="10130" r="7134" b="2068"/>
          <a:stretch/>
        </p:blipFill>
        <p:spPr>
          <a:xfrm>
            <a:off x="-1108133" y="642937"/>
            <a:ext cx="5347224" cy="408905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204559" y="2949792"/>
            <a:ext cx="162018" cy="1620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6" name="Picture 2" descr="http://1.bp.blogspot.com/-AitjyeeY8fQ/T_sdUP2S61I/AAAAAAAACCw/5JjfbHONDp4/s1600/pointing-finger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456892" y="2907366"/>
            <a:ext cx="1532442" cy="7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255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/>
          <a:srcRect l="45755" t="12325" r="34253" b="1402"/>
          <a:stretch/>
        </p:blipFill>
        <p:spPr bwMode="auto">
          <a:xfrm>
            <a:off x="44624" y="51470"/>
            <a:ext cx="331236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897234" y="3075806"/>
            <a:ext cx="57606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3244764" y="4183708"/>
            <a:ext cx="57606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692696" y="4501658"/>
            <a:ext cx="2736304" cy="37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908721" y="2139702"/>
            <a:ext cx="144016" cy="2404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162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45755" t="12325" r="35020" b="7635"/>
          <a:stretch>
            <a:fillRect/>
          </a:stretch>
        </p:blipFill>
        <p:spPr bwMode="auto">
          <a:xfrm>
            <a:off x="1869877" y="627757"/>
            <a:ext cx="2611934" cy="367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 flipV="1">
            <a:off x="4198739" y="3057528"/>
            <a:ext cx="485775" cy="324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 sz="1013"/>
          </a:p>
        </p:txBody>
      </p:sp>
      <p:sp>
        <p:nvSpPr>
          <p:cNvPr id="5" name="Rectangle 4"/>
          <p:cNvSpPr/>
          <p:nvPr/>
        </p:nvSpPr>
        <p:spPr>
          <a:xfrm flipV="1">
            <a:off x="1930600" y="2344045"/>
            <a:ext cx="850106" cy="2010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 sz="1013"/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/>
          <a:srcRect l="45755" t="55138" r="49321" b="1402"/>
          <a:stretch>
            <a:fillRect/>
          </a:stretch>
        </p:blipFill>
        <p:spPr bwMode="auto">
          <a:xfrm>
            <a:off x="857250" y="2531567"/>
            <a:ext cx="627758" cy="1868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898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45755" t="12325" r="13243" b="1402"/>
          <a:stretch>
            <a:fillRect/>
          </a:stretch>
        </p:blipFill>
        <p:spPr bwMode="auto">
          <a:xfrm>
            <a:off x="44624" y="51470"/>
            <a:ext cx="679335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024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933" y="173803"/>
            <a:ext cx="7392933" cy="24643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932" y="2624071"/>
            <a:ext cx="7392932" cy="2188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83"/>
            <a:ext cx="6858000" cy="512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83"/>
            <a:ext cx="6858000" cy="512233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29000" y="0"/>
            <a:ext cx="72008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4149080" y="1707654"/>
            <a:ext cx="2348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chemeClr val="bg1"/>
                </a:solidFill>
              </a:rPr>
              <a:t>Messy</a:t>
            </a:r>
            <a:endParaRPr lang="en-A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0648" y="1698943"/>
            <a:ext cx="2780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chemeClr val="bg1"/>
                </a:solidFill>
              </a:rPr>
              <a:t>Diverse habitat</a:t>
            </a:r>
            <a:endParaRPr lang="en-A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1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fallen timber farm site:.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48" y="83130"/>
            <a:ext cx="7311198" cy="487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8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fallen timber farm site:.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48" y="83130"/>
            <a:ext cx="7311198" cy="487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29000" y="0"/>
            <a:ext cx="72008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4077072" y="2571750"/>
            <a:ext cx="2348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chemeClr val="bg1"/>
                </a:solidFill>
              </a:rPr>
              <a:t>Pest harbour</a:t>
            </a:r>
            <a:endParaRPr lang="en-A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656" y="2571750"/>
            <a:ext cx="27807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chemeClr val="bg1"/>
                </a:solidFill>
              </a:rPr>
              <a:t>Coarse woody debris</a:t>
            </a:r>
            <a:endParaRPr lang="en-A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84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ipartbest.com/cliparts/yio/MdX/yioMdX8B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1624" y="1491630"/>
            <a:ext cx="3046529" cy="2376264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916832" y="1289990"/>
            <a:ext cx="4968552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Many landholders feel obliged to “tidy up” their farms</a:t>
            </a:r>
          </a:p>
          <a:p>
            <a:pPr marL="600075" lvl="1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006600"/>
                </a:solidFill>
                <a:latin typeface="Microsoft Sans Serif" pitchFamily="34" charset="0"/>
              </a:rPr>
              <a:t>Coarse woody debris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= </a:t>
            </a:r>
            <a:r>
              <a:rPr lang="en-AU" sz="1500" dirty="0">
                <a:solidFill>
                  <a:srgbClr val="A50021"/>
                </a:solidFill>
                <a:latin typeface="Microsoft Sans Serif" pitchFamily="34" charset="0"/>
              </a:rPr>
              <a:t>harbour pests</a:t>
            </a:r>
          </a:p>
          <a:p>
            <a:pPr marL="600075" lvl="1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006600"/>
                </a:solidFill>
                <a:latin typeface="Microsoft Sans Serif" pitchFamily="34" charset="0"/>
              </a:rPr>
              <a:t>Habitat-rich farms/gardens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= </a:t>
            </a:r>
            <a:r>
              <a:rPr lang="en-AU" sz="1500" dirty="0">
                <a:solidFill>
                  <a:srgbClr val="A50021"/>
                </a:solidFill>
                <a:latin typeface="Microsoft Sans Serif" pitchFamily="34" charset="0"/>
              </a:rPr>
              <a:t>messy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 </a:t>
            </a:r>
          </a:p>
          <a:p>
            <a:pPr marL="600075" lvl="1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006600"/>
                </a:solidFill>
                <a:latin typeface="Microsoft Sans Serif" pitchFamily="34" charset="0"/>
              </a:rPr>
              <a:t>Structural complexity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= </a:t>
            </a:r>
            <a:r>
              <a:rPr lang="en-AU" sz="1500" dirty="0">
                <a:solidFill>
                  <a:srgbClr val="A50021"/>
                </a:solidFill>
                <a:latin typeface="Microsoft Sans Serif" pitchFamily="34" charset="0"/>
              </a:rPr>
              <a:t>fuel load</a:t>
            </a:r>
          </a:p>
          <a:p>
            <a:pPr marL="600075" lvl="1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006600"/>
                </a:solidFill>
                <a:latin typeface="Microsoft Sans Serif" pitchFamily="34" charset="0"/>
              </a:rPr>
              <a:t>Shrubby understory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= </a:t>
            </a:r>
            <a:r>
              <a:rPr lang="en-AU" sz="1500" dirty="0">
                <a:solidFill>
                  <a:srgbClr val="A50021"/>
                </a:solidFill>
                <a:latin typeface="Microsoft Sans Serif" pitchFamily="34" charset="0"/>
              </a:rPr>
              <a:t>woody weeds</a:t>
            </a:r>
          </a:p>
          <a:p>
            <a:pPr marL="257175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Consider litter as part of property plan</a:t>
            </a:r>
          </a:p>
          <a:p>
            <a:pPr marL="600075" lvl="1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Litter = carbon = soil = profits</a:t>
            </a:r>
          </a:p>
          <a:p>
            <a:pPr marL="600075" lvl="1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Another reason to conserve big old trees</a:t>
            </a:r>
          </a:p>
          <a:p>
            <a:pPr marL="600075" lvl="1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 err="1">
                <a:solidFill>
                  <a:srgbClr val="333300"/>
                </a:solidFill>
                <a:latin typeface="Microsoft Sans Serif" pitchFamily="34" charset="0"/>
              </a:rPr>
              <a:t>Reveg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 with </a:t>
            </a:r>
            <a:r>
              <a:rPr lang="en-AU" sz="1500" i="1" dirty="0">
                <a:solidFill>
                  <a:srgbClr val="333300"/>
                </a:solidFill>
                <a:latin typeface="Microsoft Sans Serif" pitchFamily="34" charset="0"/>
              </a:rPr>
              <a:t>Acacia, Casuarina, </a:t>
            </a: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native conifers</a:t>
            </a:r>
          </a:p>
          <a:p>
            <a:pPr marL="257175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375" dirty="0">
              <a:solidFill>
                <a:srgbClr val="333300"/>
              </a:solidFill>
              <a:latin typeface="Microsoft Sans Serif" pitchFamily="34" charset="0"/>
            </a:endParaRPr>
          </a:p>
          <a:p>
            <a:pPr marL="257175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Beyond declining birds to entire food webs</a:t>
            </a:r>
          </a:p>
          <a:p>
            <a:pPr marL="600075" lvl="1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r>
              <a:rPr lang="en-AU" sz="1500" dirty="0">
                <a:solidFill>
                  <a:srgbClr val="333300"/>
                </a:solidFill>
                <a:latin typeface="Microsoft Sans Serif" pitchFamily="34" charset="0"/>
              </a:rPr>
              <a:t>quolls(?), potoroos, bats, lizards, frogs…</a:t>
            </a:r>
          </a:p>
          <a:p>
            <a:pPr marL="600075" lvl="1" indent="-257175" eaLnBrk="0" hangingPunct="0">
              <a:lnSpc>
                <a:spcPct val="9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Char char="Ø"/>
            </a:pPr>
            <a:endParaRPr lang="en-AU" sz="1500" dirty="0">
              <a:solidFill>
                <a:srgbClr val="333300"/>
              </a:solidFill>
              <a:latin typeface="Microsoft Sans Serif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14350" y="519522"/>
            <a:ext cx="58293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AU" sz="2700" dirty="0">
                <a:solidFill>
                  <a:srgbClr val="006600"/>
                </a:solidFill>
                <a:latin typeface="Lucida Sans" pitchFamily="34" charset="0"/>
              </a:rPr>
              <a:t>Facilitating recovery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4185084" y="1491630"/>
            <a:ext cx="3024336" cy="2371131"/>
            <a:chOff x="3929058" y="1428736"/>
            <a:chExt cx="4888841" cy="3586172"/>
          </a:xfrm>
        </p:grpSpPr>
        <p:pic>
          <p:nvPicPr>
            <p:cNvPr id="8" name="Picture 2" descr="http://www.clipartbest.com/cliparts/yio/MdX/yioMdX8BT.jpe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29058" y="1428736"/>
              <a:ext cx="4888841" cy="3586172"/>
            </a:xfrm>
            <a:prstGeom prst="rect">
              <a:avLst/>
            </a:prstGeom>
            <a:noFill/>
          </p:spPr>
        </p:pic>
        <p:pic>
          <p:nvPicPr>
            <p:cNvPr id="9" name="Picture 2" descr="http://www.clipartbest.com/cliparts/yio/MdX/yioMdX8BT.jpeg"/>
            <p:cNvPicPr>
              <a:picLocks noChangeAspect="1" noChangeArrowheads="1"/>
            </p:cNvPicPr>
            <p:nvPr/>
          </p:nvPicPr>
          <p:blipFill>
            <a:blip r:embed="rId2" cstate="print"/>
            <a:srcRect l="32147" t="29881" r="34245" b="60159"/>
            <a:stretch>
              <a:fillRect/>
            </a:stretch>
          </p:blipFill>
          <p:spPr bwMode="auto">
            <a:xfrm>
              <a:off x="5468795" y="2143116"/>
              <a:ext cx="1643074" cy="357190"/>
            </a:xfrm>
            <a:prstGeom prst="rect">
              <a:avLst/>
            </a:prstGeom>
            <a:noFill/>
          </p:spPr>
        </p:pic>
        <p:pic>
          <p:nvPicPr>
            <p:cNvPr id="10" name="Picture 2" descr="http://www.clipartbest.com/cliparts/yio/MdX/yioMdX8BT.jpeg"/>
            <p:cNvPicPr>
              <a:picLocks noChangeAspect="1" noChangeArrowheads="1"/>
            </p:cNvPicPr>
            <p:nvPr/>
          </p:nvPicPr>
          <p:blipFill>
            <a:blip r:embed="rId2" cstate="print"/>
            <a:srcRect l="29030" t="39575" r="49051" b="52457"/>
            <a:stretch>
              <a:fillRect/>
            </a:stretch>
          </p:blipFill>
          <p:spPr bwMode="auto">
            <a:xfrm>
              <a:off x="5572132" y="2500306"/>
              <a:ext cx="1500198" cy="400053"/>
            </a:xfrm>
            <a:prstGeom prst="rect">
              <a:avLst/>
            </a:prstGeom>
            <a:noFill/>
          </p:spPr>
        </p:pic>
        <p:pic>
          <p:nvPicPr>
            <p:cNvPr id="11" name="Picture 2" descr="http://www.clipartbest.com/cliparts/yio/MdX/yioMdX8BT.jpeg"/>
            <p:cNvPicPr>
              <a:picLocks noChangeAspect="1" noChangeArrowheads="1"/>
            </p:cNvPicPr>
            <p:nvPr/>
          </p:nvPicPr>
          <p:blipFill>
            <a:blip r:embed="rId2" cstate="print"/>
            <a:srcRect l="29030" t="39575" r="49051" b="52457"/>
            <a:stretch>
              <a:fillRect/>
            </a:stretch>
          </p:blipFill>
          <p:spPr bwMode="auto">
            <a:xfrm>
              <a:off x="6235834" y="4425005"/>
              <a:ext cx="1143008" cy="31245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6214724" y="4357748"/>
              <a:ext cx="1448840" cy="488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500" dirty="0">
                  <a:solidFill>
                    <a:schemeClr val="bg1"/>
                  </a:solidFill>
                </a:rPr>
                <a:t>DIVERSE</a:t>
              </a:r>
            </a:p>
          </p:txBody>
        </p:sp>
        <p:pic>
          <p:nvPicPr>
            <p:cNvPr id="13" name="Picture 2" descr="http://www.clipartbest.com/cliparts/yio/MdX/yioMdX8BT.jpeg"/>
            <p:cNvPicPr>
              <a:picLocks noChangeAspect="1" noChangeArrowheads="1"/>
            </p:cNvPicPr>
            <p:nvPr/>
          </p:nvPicPr>
          <p:blipFill>
            <a:blip r:embed="rId2" cstate="print"/>
            <a:srcRect l="29030" t="39575" r="49051" b="52457"/>
            <a:stretch>
              <a:fillRect/>
            </a:stretch>
          </p:blipFill>
          <p:spPr bwMode="auto">
            <a:xfrm>
              <a:off x="5664836" y="3378828"/>
              <a:ext cx="660802" cy="328615"/>
            </a:xfrm>
            <a:prstGeom prst="rect">
              <a:avLst/>
            </a:prstGeom>
            <a:noFill/>
          </p:spPr>
        </p:pic>
        <p:pic>
          <p:nvPicPr>
            <p:cNvPr id="14" name="Picture 2" descr="http://www.clipartbest.com/cliparts/yio/MdX/yioMdX8BT.jpeg"/>
            <p:cNvPicPr>
              <a:picLocks noChangeAspect="1" noChangeArrowheads="1"/>
            </p:cNvPicPr>
            <p:nvPr/>
          </p:nvPicPr>
          <p:blipFill>
            <a:blip r:embed="rId2" cstate="print"/>
            <a:srcRect l="29030" t="39575" r="49051" b="52457"/>
            <a:stretch>
              <a:fillRect/>
            </a:stretch>
          </p:blipFill>
          <p:spPr bwMode="auto">
            <a:xfrm>
              <a:off x="5795970" y="3509962"/>
              <a:ext cx="660802" cy="328615"/>
            </a:xfrm>
            <a:prstGeom prst="rect">
              <a:avLst/>
            </a:prstGeom>
            <a:noFill/>
          </p:spPr>
        </p:pic>
        <p:pic>
          <p:nvPicPr>
            <p:cNvPr id="15" name="Picture 2" descr="http://www.clipartbest.com/cliparts/yio/MdX/yioMdX8BT.jpeg"/>
            <p:cNvPicPr>
              <a:picLocks noChangeAspect="1" noChangeArrowheads="1"/>
            </p:cNvPicPr>
            <p:nvPr/>
          </p:nvPicPr>
          <p:blipFill>
            <a:blip r:embed="rId2" cstate="print"/>
            <a:srcRect l="29030" t="39575" r="49051" b="52457"/>
            <a:stretch>
              <a:fillRect/>
            </a:stretch>
          </p:blipFill>
          <p:spPr bwMode="auto">
            <a:xfrm>
              <a:off x="5752422" y="3749450"/>
              <a:ext cx="660802" cy="328615"/>
            </a:xfrm>
            <a:prstGeom prst="rect">
              <a:avLst/>
            </a:prstGeom>
            <a:noFill/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3778881">
              <a:off x="6078786" y="3649902"/>
              <a:ext cx="238078" cy="238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2486006">
              <a:off x="5789848" y="3278501"/>
              <a:ext cx="361411" cy="361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5967245">
              <a:off x="5811387" y="3727528"/>
              <a:ext cx="390911" cy="390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-361884" y="4503916"/>
            <a:ext cx="7614122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350" dirty="0">
                <a:latin typeface="Microsoft Sans Serif" pitchFamily="34" charset="0"/>
              </a:rPr>
              <a:t>                </a:t>
            </a:r>
            <a:r>
              <a:rPr lang="en-AU" sz="1350" dirty="0">
                <a:cs typeface="Times New Roman" pitchFamily="18" charset="0"/>
              </a:rPr>
              <a:t>@D0CT0R_Dave                                                      www.ecosystemunraveller.com</a:t>
            </a:r>
            <a:endParaRPr lang="en-AU" sz="1350" dirty="0">
              <a:latin typeface="Microsoft Sans Serif" pitchFamily="34" charset="0"/>
            </a:endParaRPr>
          </a:p>
        </p:txBody>
      </p:sp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9280" y="4374797"/>
            <a:ext cx="810090" cy="48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0" descr="https://si0.twimg.com/a/1353701435/images/resources/twitter-bird-callou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9720" y="4538134"/>
            <a:ext cx="269081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 descr="http://www.clipartbest.com/cliparts/yio/MdX/yioMdX8B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1624" y="1491630"/>
            <a:ext cx="3046529" cy="2376264"/>
          </a:xfrm>
          <a:prstGeom prst="rect">
            <a:avLst/>
          </a:prstGeom>
          <a:noFill/>
        </p:spPr>
      </p:pic>
      <p:pic>
        <p:nvPicPr>
          <p:cNvPr id="35842" name="Picture 2" descr="Featured ima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16832" y="1166751"/>
            <a:ext cx="2916324" cy="2934564"/>
          </a:xfrm>
          <a:prstGeom prst="rect">
            <a:avLst/>
          </a:prstGeom>
          <a:noFill/>
        </p:spPr>
      </p:pic>
      <p:pic>
        <p:nvPicPr>
          <p:cNvPr id="36866" name="Picture 2" descr="Image result for cross out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54212" y="1906018"/>
            <a:ext cx="1935707" cy="1465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1082</Words>
  <Application>Microsoft Office PowerPoint</Application>
  <PresentationFormat>Custom</PresentationFormat>
  <Paragraphs>208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Malgun Gothic</vt:lpstr>
      <vt:lpstr>Arial</vt:lpstr>
      <vt:lpstr>Calibri</vt:lpstr>
      <vt:lpstr>Lucida Sans</vt:lpstr>
      <vt:lpstr>Microsoft Sans Serif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Charles Sturt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dwatson</dc:creator>
  <cp:lastModifiedBy>Watson, David</cp:lastModifiedBy>
  <cp:revision>91</cp:revision>
  <dcterms:created xsi:type="dcterms:W3CDTF">2017-03-22T23:19:17Z</dcterms:created>
  <dcterms:modified xsi:type="dcterms:W3CDTF">2017-04-24T01:27:55Z</dcterms:modified>
</cp:coreProperties>
</file>