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26" r:id="rId2"/>
    <p:sldId id="458" r:id="rId3"/>
    <p:sldId id="444" r:id="rId4"/>
    <p:sldId id="460" r:id="rId5"/>
    <p:sldId id="446" r:id="rId6"/>
    <p:sldId id="456" r:id="rId7"/>
    <p:sldId id="457" r:id="rId8"/>
    <p:sldId id="421" r:id="rId9"/>
    <p:sldId id="420" r:id="rId10"/>
    <p:sldId id="418" r:id="rId11"/>
    <p:sldId id="422" r:id="rId12"/>
    <p:sldId id="419" r:id="rId13"/>
    <p:sldId id="423" r:id="rId14"/>
    <p:sldId id="447" r:id="rId15"/>
    <p:sldId id="448" r:id="rId16"/>
    <p:sldId id="461" r:id="rId17"/>
    <p:sldId id="434" r:id="rId18"/>
    <p:sldId id="454" r:id="rId19"/>
    <p:sldId id="45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53" autoAdjust="0"/>
  </p:normalViewPr>
  <p:slideViewPr>
    <p:cSldViewPr>
      <p:cViewPr varScale="1">
        <p:scale>
          <a:sx n="75" d="100"/>
          <a:sy n="75" d="100"/>
        </p:scale>
        <p:origin x="4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9CDBA5B-6775-4B09-91E2-6F38E6EC8FB7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36C8084-6CA8-48E1-9A8A-C70A1CA9578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3526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079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500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0202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3823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8182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1406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9094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1736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8609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6403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6C8084-6CA8-48E1-9A8A-C70A1CA9578E}" type="slidenum">
              <a:rPr lang="en-AU" smtClean="0"/>
              <a:pPr>
                <a:defRPr/>
              </a:pPr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8552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F4624-2FA4-43C2-8E9B-25936187E801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70CE9-F18A-4471-8546-C389F0DACB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2C34-DDC1-4F66-8052-4B051B92311D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03207-0AE6-4B82-8208-0AC3E82A714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E37F6-47DA-4C4D-A519-CBAABBA5FEED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596BB-4AB4-4F81-8D46-FEDBEDAA078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0AE65-44B6-434C-B9C0-461FA0D494CE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24CBB-8693-40D8-8095-01F376B3D6A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4947-DA5D-4D2A-A6C1-BFC4F611AC1C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4EEEE-8EA1-4865-AF7C-960BE714CB7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81ADC-0D01-4AF4-865D-F0820571D90F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C72BF-9664-4721-BB82-F2DCCF191C9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CD01C-7ACA-4714-A80D-B954B2C8C387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01C74-F134-48BB-949A-E15EA6F63FD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500EC-E9DC-495E-91E8-0EA480B4C4F8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3434D-EED3-4ED0-BB88-C2B3071A299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2A215-5708-438B-8EE9-3ED62817C668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36E7D-C14B-4695-A6FB-189F308CDB0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6F82C-B45B-4E60-A06A-BB144F4C2A9C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60F6A-A8F1-4FFC-B1DB-AAB0AB89444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48B58-2A13-4226-BBD1-65CFC6588E76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92B4F-445E-40CC-A5BB-72D534EA5CA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3245F3-55B5-4491-AD06-911A549A06E6}" type="datetimeFigureOut">
              <a:rPr lang="en-AU"/>
              <a:pPr>
                <a:defRPr/>
              </a:pPr>
              <a:t>12/02/2019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B663D0-BA76-416F-B7D7-0F9522E83D7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5.gi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5.gi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jpe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jpeg"/><Relationship Id="rId3" Type="http://schemas.openxmlformats.org/officeDocument/2006/relationships/image" Target="../media/image27.png"/><Relationship Id="rId21" Type="http://schemas.openxmlformats.org/officeDocument/2006/relationships/image" Target="../media/image45.jpe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jpe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ecolsoc.org.au/files/styles/photocomp_large/public/webform/photo-competition/2014/untitled-1.jpg?itok=IAr9U4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0287993" cy="6858000"/>
          </a:xfrm>
          <a:prstGeom prst="rect">
            <a:avLst/>
          </a:prstGeom>
          <a:noFill/>
        </p:spPr>
      </p:pic>
      <p:pic>
        <p:nvPicPr>
          <p:cNvPr id="4" name="Picture 2" descr="https://www.ecolsoc.org.au/files/styles/photocomp_large/public/webform/photo-competition/2014/untitled-1.jpg?itok=IAr9U4ZR"/>
          <p:cNvPicPr>
            <a:picLocks noChangeAspect="1" noChangeArrowheads="1"/>
          </p:cNvPicPr>
          <p:nvPr/>
        </p:nvPicPr>
        <p:blipFill rotWithShape="1">
          <a:blip r:embed="rId2" cstate="print"/>
          <a:srcRect l="32242" r="65892"/>
          <a:stretch/>
        </p:blipFill>
        <p:spPr bwMode="auto">
          <a:xfrm>
            <a:off x="3301287" y="-4808"/>
            <a:ext cx="192021" cy="6858000"/>
          </a:xfrm>
          <a:prstGeom prst="rect">
            <a:avLst/>
          </a:prstGeom>
          <a:noFill/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12076" y="332656"/>
            <a:ext cx="576133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4000" dirty="0" smtClean="0">
                <a:solidFill>
                  <a:srgbClr val="336600"/>
                </a:solidFill>
                <a:latin typeface="Lucida Sans" pitchFamily="34" charset="0"/>
              </a:rPr>
              <a:t>Measuring availability of litter-dwelling insects</a:t>
            </a:r>
            <a:endParaRPr lang="en-AU" sz="4000" dirty="0">
              <a:solidFill>
                <a:srgbClr val="336600"/>
              </a:solidFill>
              <a:latin typeface="Lucida Sans" pitchFamily="34" charset="0"/>
            </a:endParaRPr>
          </a:p>
        </p:txBody>
      </p:sp>
      <p:pic>
        <p:nvPicPr>
          <p:cNvPr id="6" name="Picture 10" descr="D:\Users\dwatson\AppData\Local\Microsoft\Windows\Temporary Internet Files\Content.Outlook\JBOHHY1D\InstLandWaterSociety Log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0799" y="5931994"/>
            <a:ext cx="3105387" cy="98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11757" y="5436262"/>
            <a:ext cx="3391669" cy="143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AU" sz="3200" dirty="0">
                <a:solidFill>
                  <a:srgbClr val="336600"/>
                </a:solidFill>
                <a:latin typeface="Lucida Sans" pitchFamily="34" charset="0"/>
              </a:rPr>
              <a:t>David M Watson</a:t>
            </a:r>
          </a:p>
          <a:p>
            <a:r>
              <a:rPr lang="en-AU" dirty="0" smtClean="0">
                <a:solidFill>
                  <a:srgbClr val="336600"/>
                </a:solidFill>
                <a:latin typeface="Lucida Sans" pitchFamily="34" charset="0"/>
              </a:rPr>
              <a:t>Professor in </a:t>
            </a:r>
            <a:r>
              <a:rPr lang="en-AU" dirty="0">
                <a:solidFill>
                  <a:srgbClr val="336600"/>
                </a:solidFill>
                <a:latin typeface="Lucida Sans" pitchFamily="34" charset="0"/>
              </a:rPr>
              <a:t>Ecology</a:t>
            </a:r>
          </a:p>
          <a:p>
            <a:endParaRPr lang="en-AU" sz="2800" b="1" dirty="0">
              <a:latin typeface="Calibri" pitchFamily="34" charset="0"/>
            </a:endParaRPr>
          </a:p>
          <a:p>
            <a:endParaRPr lang="en-AU" sz="2800" b="1" dirty="0">
              <a:latin typeface="Calibri" pitchFamily="34" charset="0"/>
            </a:endParaRPr>
          </a:p>
          <a:p>
            <a:endParaRPr lang="en-AU" sz="2800" b="1" dirty="0">
              <a:latin typeface="Calibri" pitchFamily="34" charset="0"/>
            </a:endParaRPr>
          </a:p>
          <a:p>
            <a:endParaRPr lang="en-AU" sz="2800" b="1" dirty="0">
              <a:latin typeface="Calibri" pitchFamily="34" charset="0"/>
            </a:endParaRPr>
          </a:p>
          <a:p>
            <a:endParaRPr lang="en-AU" sz="1000" dirty="0">
              <a:latin typeface="Calibri" pitchFamily="34" charset="0"/>
            </a:endParaRPr>
          </a:p>
          <a:p>
            <a:endParaRPr lang="en-AU" dirty="0">
              <a:latin typeface="Calibri" pitchFamily="34" charset="0"/>
            </a:endParaRPr>
          </a:p>
          <a:p>
            <a:r>
              <a:rPr lang="en-AU" dirty="0">
                <a:solidFill>
                  <a:srgbClr val="8000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12552" y="6400800"/>
            <a:ext cx="172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dirty="0">
                <a:solidFill>
                  <a:srgbClr val="336600"/>
                </a:solidFill>
                <a:latin typeface="Calibri" pitchFamily="34" charset="0"/>
                <a:cs typeface="Times New Roman" pitchFamily="18" charset="0"/>
              </a:rPr>
              <a:t>@D0CT0R_Dave </a:t>
            </a:r>
            <a:endParaRPr lang="en-AU" dirty="0">
              <a:solidFill>
                <a:srgbClr val="336600"/>
              </a:solidFill>
              <a:latin typeface="Microsoft Sans Serif" pitchFamily="34" charset="0"/>
            </a:endParaRPr>
          </a:p>
        </p:txBody>
      </p:sp>
      <p:pic>
        <p:nvPicPr>
          <p:cNvPr id="9" name="Picture 10" descr="https://si0.twimg.com/a/1353701435/images/resources/twitter-bird-callout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96801" y="6429375"/>
            <a:ext cx="3587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28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80" y="0"/>
            <a:ext cx="5114119" cy="38355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35591"/>
            <a:ext cx="4572000" cy="304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9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80" y="0"/>
            <a:ext cx="5114119" cy="38355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35591"/>
            <a:ext cx="4572000" cy="3049793"/>
          </a:xfrm>
          <a:prstGeom prst="rect">
            <a:avLst/>
          </a:prstGeom>
        </p:spPr>
      </p:pic>
      <p:pic>
        <p:nvPicPr>
          <p:cNvPr id="11" name="Picture 10" descr="http://www.fcps.edu/islandcreekes/ecology/Insects/Patent%20leather%20beetle/063-28-HornedPassalu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199334"/>
            <a:ext cx="313636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http://myrmecos.files.wordpress.com/2009/06/lycid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5233" y="4481353"/>
            <a:ext cx="2912595" cy="199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Termite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6939" y="4509120"/>
            <a:ext cx="2095089" cy="196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http://www.rbgsyd.nsw.gov.au/__data/assets/image/0019/81505/Cockroach_4_62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92644" y="2699402"/>
            <a:ext cx="2298663" cy="195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7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80" y="0"/>
            <a:ext cx="5114119" cy="38355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35591"/>
            <a:ext cx="4572000" cy="3049793"/>
          </a:xfrm>
          <a:prstGeom prst="rect">
            <a:avLst/>
          </a:prstGeom>
        </p:spPr>
      </p:pic>
      <p:pic>
        <p:nvPicPr>
          <p:cNvPr id="11" name="Picture 10" descr="http://www.fcps.edu/islandcreekes/ecology/Insects/Patent%20leather%20beetle/063-28-HornedPassalu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199334"/>
            <a:ext cx="313636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http://myrmecos.files.wordpress.com/2009/06/lycid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5233" y="4481353"/>
            <a:ext cx="2912595" cy="199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Termite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6939" y="4509120"/>
            <a:ext cx="2095089" cy="196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"/>
          <a:stretch/>
        </p:blipFill>
        <p:spPr>
          <a:xfrm>
            <a:off x="2136464" y="1628800"/>
            <a:ext cx="5076269" cy="313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8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insect apocalyp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7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793052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insect apocalyp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7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8" y="3321361"/>
            <a:ext cx="3973984" cy="354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13023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insect apocalyp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7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8" y="3321361"/>
            <a:ext cx="3973984" cy="3544528"/>
          </a:xfrm>
          <a:prstGeom prst="rect">
            <a:avLst/>
          </a:prstGeom>
        </p:spPr>
      </p:pic>
      <p:pic>
        <p:nvPicPr>
          <p:cNvPr id="4" name="Picture 12" descr="Image result for insectivore decl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296" y="5013176"/>
            <a:ext cx="5477089" cy="185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833356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7" y="1265747"/>
            <a:ext cx="3313748" cy="37444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698721" y="1841811"/>
            <a:ext cx="288032" cy="2880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1270887" y="1980014"/>
            <a:ext cx="288032" cy="2880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554705" y="2993939"/>
            <a:ext cx="288032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3299437" y="3391774"/>
            <a:ext cx="288032" cy="288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76742" y="3386560"/>
            <a:ext cx="288032" cy="288032"/>
          </a:xfrm>
          <a:prstGeom prst="rect">
            <a:avLst/>
          </a:prstGeom>
        </p:spPr>
      </p:pic>
      <p:sp>
        <p:nvSpPr>
          <p:cNvPr id="32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How many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84239382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562661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Five !</a:t>
            </a:r>
            <a:endParaRPr lang="en-AU" sz="2600" b="1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7" y="1265747"/>
            <a:ext cx="3313748" cy="37444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698721" y="1841811"/>
            <a:ext cx="288032" cy="2880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1270887" y="1980014"/>
            <a:ext cx="288032" cy="2880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554705" y="2993939"/>
            <a:ext cx="288032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3299437" y="3391774"/>
            <a:ext cx="288032" cy="288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76742" y="3386560"/>
            <a:ext cx="288032" cy="288032"/>
          </a:xfrm>
          <a:prstGeom prst="rect">
            <a:avLst/>
          </a:prstGeom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How many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11587167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63" y="1253744"/>
            <a:ext cx="3313748" cy="3744416"/>
          </a:xfrm>
          <a:prstGeom prst="rect">
            <a:avLst/>
          </a:prstGeom>
        </p:spPr>
      </p:pic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562661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Five !</a:t>
            </a:r>
            <a:endParaRPr lang="en-AU" sz="2600" b="1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979767" y="1829808"/>
            <a:ext cx="288032" cy="2880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551933" y="1968011"/>
            <a:ext cx="288032" cy="2880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835751" y="2981936"/>
            <a:ext cx="288032" cy="2880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3379771"/>
            <a:ext cx="288032" cy="28803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057788" y="3374557"/>
            <a:ext cx="288032" cy="2880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7" y="1265747"/>
            <a:ext cx="3313748" cy="37444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698721" y="1841811"/>
            <a:ext cx="288032" cy="2880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1270887" y="1980014"/>
            <a:ext cx="288032" cy="2880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554705" y="2993939"/>
            <a:ext cx="288032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3299437" y="3391774"/>
            <a:ext cx="288032" cy="288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76742" y="3386560"/>
            <a:ext cx="288032" cy="28803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850637" y="3662160"/>
            <a:ext cx="288032" cy="288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493297" y="2483874"/>
            <a:ext cx="288032" cy="2880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2528813"/>
            <a:ext cx="288032" cy="28803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263901" y="2508496"/>
            <a:ext cx="288032" cy="28803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547719" y="3662160"/>
            <a:ext cx="288032" cy="288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41" y="1254267"/>
            <a:ext cx="3544245" cy="3717032"/>
          </a:xfrm>
          <a:prstGeom prst="rect">
            <a:avLst/>
          </a:prstGeom>
        </p:spPr>
      </p:pic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How many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33260881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63" y="1253744"/>
            <a:ext cx="3313748" cy="3744416"/>
          </a:xfrm>
          <a:prstGeom prst="rect">
            <a:avLst/>
          </a:prstGeom>
        </p:spPr>
      </p:pic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562661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Five !</a:t>
            </a:r>
            <a:endParaRPr lang="en-AU" sz="2600" b="1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979767" y="1829808"/>
            <a:ext cx="288032" cy="2880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551933" y="1968011"/>
            <a:ext cx="288032" cy="2880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835751" y="2981936"/>
            <a:ext cx="288032" cy="2880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3379771"/>
            <a:ext cx="288032" cy="28803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057788" y="3374557"/>
            <a:ext cx="288032" cy="2880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7" y="1265747"/>
            <a:ext cx="3313748" cy="37444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698721" y="1841811"/>
            <a:ext cx="288032" cy="2880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1270887" y="1980014"/>
            <a:ext cx="288032" cy="2880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554705" y="2993939"/>
            <a:ext cx="288032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3299437" y="3391774"/>
            <a:ext cx="288032" cy="288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76742" y="3386560"/>
            <a:ext cx="288032" cy="28803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850637" y="3662160"/>
            <a:ext cx="288032" cy="288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493297" y="2483874"/>
            <a:ext cx="288032" cy="2880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2528813"/>
            <a:ext cx="288032" cy="28803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263901" y="2508496"/>
            <a:ext cx="288032" cy="28803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547719" y="3662160"/>
            <a:ext cx="288032" cy="288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41" y="1254267"/>
            <a:ext cx="3544245" cy="3717032"/>
          </a:xfrm>
          <a:prstGeom prst="rect">
            <a:avLst/>
          </a:prstGeom>
        </p:spPr>
      </p:pic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5955149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Ten !</a:t>
            </a:r>
            <a:endParaRPr lang="en-AU" sz="2600" b="1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How many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55983041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63" y="1253744"/>
            <a:ext cx="3313748" cy="3744416"/>
          </a:xfrm>
          <a:prstGeom prst="rect">
            <a:avLst/>
          </a:prstGeom>
        </p:spPr>
      </p:pic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562661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</a:rPr>
              <a:t>Five !</a:t>
            </a:r>
            <a:endParaRPr lang="en-AU" sz="2600" b="1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979767" y="1829808"/>
            <a:ext cx="288032" cy="2880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551933" y="1968011"/>
            <a:ext cx="288032" cy="2880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835751" y="2981936"/>
            <a:ext cx="288032" cy="2880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3379771"/>
            <a:ext cx="288032" cy="28803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057788" y="3374557"/>
            <a:ext cx="288032" cy="2880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7" y="1265747"/>
            <a:ext cx="3313748" cy="37444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698721" y="1841811"/>
            <a:ext cx="288032" cy="2880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1270887" y="1980014"/>
            <a:ext cx="288032" cy="2880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554705" y="2993939"/>
            <a:ext cx="288032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3299437" y="3391774"/>
            <a:ext cx="288032" cy="288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76742" y="3386560"/>
            <a:ext cx="288032" cy="288032"/>
          </a:xfrm>
          <a:prstGeom prst="rect">
            <a:avLst/>
          </a:prstGeom>
        </p:spPr>
      </p:pic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898822" y="5589240"/>
            <a:ext cx="2305026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Standing crop</a:t>
            </a:r>
            <a:endParaRPr lang="en-AU" sz="2600" b="1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850637" y="3662160"/>
            <a:ext cx="288032" cy="288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493297" y="2483874"/>
            <a:ext cx="288032" cy="2880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2528813"/>
            <a:ext cx="288032" cy="28803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263901" y="2508496"/>
            <a:ext cx="288032" cy="28803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547719" y="3662160"/>
            <a:ext cx="288032" cy="288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41" y="1254267"/>
            <a:ext cx="3544245" cy="3717032"/>
          </a:xfrm>
          <a:prstGeom prst="rect">
            <a:avLst/>
          </a:prstGeom>
        </p:spPr>
      </p:pic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5955149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</a:rPr>
              <a:t>Ten !</a:t>
            </a:r>
            <a:endParaRPr lang="en-AU" sz="2600" b="1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5782840" y="5593171"/>
            <a:ext cx="2305026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  Total</a:t>
            </a: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How many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53363498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63" y="1253744"/>
            <a:ext cx="3313748" cy="3744416"/>
          </a:xfrm>
          <a:prstGeom prst="rect">
            <a:avLst/>
          </a:prstGeom>
        </p:spPr>
      </p:pic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562661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</a:rPr>
              <a:t>Five !</a:t>
            </a:r>
            <a:endParaRPr lang="en-AU" sz="2600" b="1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979767" y="1829808"/>
            <a:ext cx="288032" cy="2880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551933" y="1968011"/>
            <a:ext cx="288032" cy="2880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835751" y="2981936"/>
            <a:ext cx="288032" cy="2880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3379771"/>
            <a:ext cx="288032" cy="28803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057788" y="3374557"/>
            <a:ext cx="288032" cy="2880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7" y="1265747"/>
            <a:ext cx="3313748" cy="37444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698721" y="1841811"/>
            <a:ext cx="288032" cy="2880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1270887" y="1980014"/>
            <a:ext cx="288032" cy="2880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2554705" y="2993939"/>
            <a:ext cx="288032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3299437" y="3391774"/>
            <a:ext cx="288032" cy="288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76742" y="3386560"/>
            <a:ext cx="288032" cy="288032"/>
          </a:xfrm>
          <a:prstGeom prst="rect">
            <a:avLst/>
          </a:prstGeom>
        </p:spPr>
      </p:pic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898822" y="5589240"/>
            <a:ext cx="2305026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Standing crop</a:t>
            </a:r>
            <a:endParaRPr lang="en-AU" sz="2600" b="1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850637" y="3662160"/>
            <a:ext cx="288032" cy="288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493297" y="2483874"/>
            <a:ext cx="288032" cy="2880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7580483" y="2528813"/>
            <a:ext cx="288032" cy="28803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5263901" y="2508496"/>
            <a:ext cx="288032" cy="28803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t="25940" r="15927" b="15907"/>
          <a:stretch/>
        </p:blipFill>
        <p:spPr>
          <a:xfrm>
            <a:off x="6547719" y="3662160"/>
            <a:ext cx="288032" cy="288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41" y="1254267"/>
            <a:ext cx="3544245" cy="3717032"/>
          </a:xfrm>
          <a:prstGeom prst="rect">
            <a:avLst/>
          </a:prstGeom>
        </p:spPr>
      </p:pic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5955149" y="5085184"/>
            <a:ext cx="993115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itchFamily="34" charset="0"/>
              </a:rPr>
              <a:t>Ten !</a:t>
            </a:r>
            <a:endParaRPr lang="en-AU" sz="2600" b="1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5782840" y="5593171"/>
            <a:ext cx="2305026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  Total</a:t>
            </a: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44" name="Rectangle 8"/>
          <p:cNvSpPr>
            <a:spLocks noChangeArrowheads="1"/>
          </p:cNvSpPr>
          <p:nvPr/>
        </p:nvSpPr>
        <p:spPr bwMode="auto">
          <a:xfrm>
            <a:off x="1527631" y="6309320"/>
            <a:ext cx="6284729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b="1" dirty="0" smtClean="0">
                <a:latin typeface="Microsoft Sans Serif" pitchFamily="34" charset="0"/>
              </a:rPr>
              <a:t>Difference (5) = number consumed</a:t>
            </a: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How many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4773826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650056"/>
            <a:ext cx="5506745" cy="36450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8080"/>
          <a:stretch/>
        </p:blipFill>
        <p:spPr>
          <a:xfrm>
            <a:off x="4440684" y="-453603"/>
            <a:ext cx="4716016" cy="38105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152" y="2978944"/>
            <a:ext cx="6928408" cy="3888432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 cstate="print"/>
          <a:srcRect r="3770"/>
          <a:stretch/>
        </p:blipFill>
        <p:spPr bwMode="auto">
          <a:xfrm>
            <a:off x="-519360" y="2982268"/>
            <a:ext cx="4968553" cy="38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614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691336"/>
              </p:ext>
            </p:extLst>
          </p:nvPr>
        </p:nvGraphicFramePr>
        <p:xfrm>
          <a:off x="323528" y="404664"/>
          <a:ext cx="8496944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1080120"/>
                <a:gridCol w="1656184"/>
                <a:gridCol w="1540971"/>
                <a:gridCol w="1699389"/>
              </a:tblGrid>
              <a:tr h="108012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Insect</a:t>
                      </a:r>
                      <a:r>
                        <a:rPr lang="en-AU" sz="2400" baseline="0" dirty="0" smtClean="0"/>
                        <a:t> abundance</a:t>
                      </a:r>
                      <a:endParaRPr lang="en-AU" sz="2400" dirty="0" smtClean="0"/>
                    </a:p>
                    <a:p>
                      <a:r>
                        <a:rPr lang="en-AU" sz="2400" dirty="0" smtClean="0"/>
                        <a:t>Grams per m</a:t>
                      </a:r>
                      <a:r>
                        <a:rPr lang="en-AU" sz="2400" baseline="30000" dirty="0" smtClean="0"/>
                        <a:t>2</a:t>
                      </a:r>
                      <a:endParaRPr lang="en-AU" sz="2400" baseline="300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Log</a:t>
                      </a:r>
                      <a:endParaRPr lang="en-AU" sz="28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Dead</a:t>
                      </a:r>
                      <a:r>
                        <a:rPr lang="en-AU" sz="2800" baseline="0" dirty="0" smtClean="0"/>
                        <a:t> tree</a:t>
                      </a:r>
                      <a:endParaRPr lang="en-AU" sz="28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Live tree</a:t>
                      </a:r>
                      <a:endParaRPr lang="en-AU" sz="28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Branch</a:t>
                      </a:r>
                      <a:endParaRPr lang="en-AU" sz="28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Uncovered</a:t>
                      </a:r>
                    </a:p>
                    <a:p>
                      <a:r>
                        <a:rPr lang="en-AU" sz="2400" dirty="0" smtClean="0"/>
                        <a:t>(standing crop)</a:t>
                      </a:r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4.5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7.5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8.0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5.0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Covered  </a:t>
                      </a:r>
                    </a:p>
                    <a:p>
                      <a:r>
                        <a:rPr lang="en-AU" sz="2400" dirty="0" smtClean="0"/>
                        <a:t>(total)</a:t>
                      </a:r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14.5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19.0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12.6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8.0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Difference</a:t>
                      </a:r>
                      <a:r>
                        <a:rPr lang="en-AU" sz="2400" baseline="0" dirty="0" smtClean="0"/>
                        <a:t> (consumed)</a:t>
                      </a:r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10.0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11.5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4.6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3.0</a:t>
                      </a:r>
                      <a:endParaRPr lang="en-AU" sz="2400" dirty="0" smtClean="0"/>
                    </a:p>
                    <a:p>
                      <a:endParaRPr lang="en-AU" sz="2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5238824"/>
            <a:ext cx="9036496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dirty="0" smtClean="0">
                <a:latin typeface="Microsoft Sans Serif" pitchFamily="34" charset="0"/>
              </a:rPr>
              <a:t>Insects (standing crop):  </a:t>
            </a:r>
            <a:r>
              <a:rPr lang="en-AU" sz="2600" b="1" dirty="0" smtClean="0">
                <a:latin typeface="Microsoft Sans Serif" pitchFamily="34" charset="0"/>
              </a:rPr>
              <a:t>live tree </a:t>
            </a:r>
            <a:r>
              <a:rPr lang="en-AU" sz="2600" dirty="0" smtClean="0">
                <a:latin typeface="Microsoft Sans Serif" pitchFamily="34" charset="0"/>
              </a:rPr>
              <a:t>&gt; dead tree &gt; branch &gt; log </a:t>
            </a:r>
            <a:endParaRPr lang="en-AU" sz="2600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5817053"/>
            <a:ext cx="9036496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dirty="0" smtClean="0">
                <a:latin typeface="Microsoft Sans Serif" pitchFamily="34" charset="0"/>
              </a:rPr>
              <a:t>Insectivory (consumed): </a:t>
            </a:r>
            <a:r>
              <a:rPr lang="en-AU" sz="2600" b="1" dirty="0" smtClean="0">
                <a:latin typeface="Microsoft Sans Serif" pitchFamily="34" charset="0"/>
              </a:rPr>
              <a:t>dead tree </a:t>
            </a:r>
            <a:r>
              <a:rPr lang="en-AU" sz="2600" dirty="0" smtClean="0">
                <a:latin typeface="Microsoft Sans Serif" pitchFamily="34" charset="0"/>
              </a:rPr>
              <a:t>&gt; log &gt; live tree &gt; branch</a:t>
            </a:r>
            <a:endParaRPr lang="en-AU" sz="2600" dirty="0">
              <a:latin typeface="Microsoft Sans Serif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800" b="1" dirty="0"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32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19117" y="1844824"/>
            <a:ext cx="3313748" cy="3744416"/>
            <a:chOff x="419117" y="1265747"/>
            <a:chExt cx="3313748" cy="3744416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17" y="1265747"/>
              <a:ext cx="3313748" cy="374441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2698721" y="1841811"/>
              <a:ext cx="288032" cy="28803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1270887" y="1980014"/>
              <a:ext cx="288032" cy="28803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2554705" y="2993939"/>
              <a:ext cx="288032" cy="2880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3299437" y="3391774"/>
              <a:ext cx="288032" cy="28803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776742" y="3391774"/>
              <a:ext cx="282818" cy="282818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700163" y="1832821"/>
            <a:ext cx="3313748" cy="3744416"/>
            <a:chOff x="4700163" y="1253744"/>
            <a:chExt cx="3313748" cy="374441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163" y="1253744"/>
              <a:ext cx="3313748" cy="374441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979767" y="1829808"/>
              <a:ext cx="288032" cy="28803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551933" y="1968011"/>
              <a:ext cx="288032" cy="288032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839211" y="2981936"/>
              <a:ext cx="428588" cy="42858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7580483" y="3379771"/>
              <a:ext cx="288032" cy="288032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057788" y="3374557"/>
              <a:ext cx="288032" cy="28803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850636" y="3487711"/>
              <a:ext cx="462482" cy="46248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493296" y="2316939"/>
              <a:ext cx="454968" cy="45496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7580483" y="2528813"/>
              <a:ext cx="288032" cy="28803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263901" y="2366286"/>
              <a:ext cx="430242" cy="43024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547719" y="3662160"/>
              <a:ext cx="288032" cy="288032"/>
            </a:xfrm>
            <a:prstGeom prst="rect">
              <a:avLst/>
            </a:prstGeom>
          </p:spPr>
        </p:pic>
      </p:grp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0" y="69763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What kind of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  <p:sp>
        <p:nvSpPr>
          <p:cNvPr id="32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strike="sngStrike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How many fruit ?</a:t>
            </a:r>
            <a:endParaRPr lang="en-AU" sz="4400" strike="sngStrike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41" y="1872208"/>
            <a:ext cx="3544245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82843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Calibri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19117" y="1844824"/>
            <a:ext cx="3313748" cy="3744416"/>
            <a:chOff x="419117" y="1265747"/>
            <a:chExt cx="3313748" cy="3744416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17" y="1265747"/>
              <a:ext cx="3313748" cy="374441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2698721" y="1841811"/>
              <a:ext cx="288032" cy="28803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1270887" y="1980014"/>
              <a:ext cx="288032" cy="28803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2554705" y="2993939"/>
              <a:ext cx="288032" cy="2880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3299437" y="3391774"/>
              <a:ext cx="288032" cy="28803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776742" y="3391774"/>
              <a:ext cx="282818" cy="282818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700163" y="1832821"/>
            <a:ext cx="3313748" cy="3744416"/>
            <a:chOff x="4700163" y="1253744"/>
            <a:chExt cx="3313748" cy="374441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163" y="1253744"/>
              <a:ext cx="3313748" cy="374441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979767" y="1829808"/>
              <a:ext cx="288032" cy="28803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551933" y="1968011"/>
              <a:ext cx="288032" cy="288032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839211" y="2981936"/>
              <a:ext cx="428588" cy="42858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7580483" y="3379771"/>
              <a:ext cx="288032" cy="288032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057788" y="3374557"/>
              <a:ext cx="288032" cy="28803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850636" y="3487711"/>
              <a:ext cx="462482" cy="46248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493296" y="2316939"/>
              <a:ext cx="454968" cy="45496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7580483" y="2528813"/>
              <a:ext cx="288032" cy="28803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5263901" y="2366286"/>
              <a:ext cx="430242" cy="43024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8" t="25940" r="15927" b="15907"/>
            <a:stretch/>
          </p:blipFill>
          <p:spPr>
            <a:xfrm>
              <a:off x="6547719" y="3662160"/>
              <a:ext cx="288032" cy="288032"/>
            </a:xfrm>
            <a:prstGeom prst="rect">
              <a:avLst/>
            </a:prstGeom>
          </p:spPr>
        </p:pic>
      </p:grp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971600" y="5928896"/>
            <a:ext cx="8280920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r>
              <a:rPr lang="en-AU" sz="2600" dirty="0" err="1" smtClean="0">
                <a:latin typeface="Microsoft Sans Serif" pitchFamily="34" charset="0"/>
              </a:rPr>
              <a:t>Frugivores</a:t>
            </a:r>
            <a:r>
              <a:rPr lang="en-AU" sz="2600" dirty="0" smtClean="0">
                <a:latin typeface="Microsoft Sans Serif" pitchFamily="34" charset="0"/>
              </a:rPr>
              <a:t> preferentially consume </a:t>
            </a:r>
            <a:r>
              <a:rPr lang="en-AU" sz="2600" b="1" dirty="0" smtClean="0">
                <a:latin typeface="Microsoft Sans Serif" pitchFamily="34" charset="0"/>
              </a:rPr>
              <a:t>larger</a:t>
            </a:r>
            <a:r>
              <a:rPr lang="en-AU" sz="2600" dirty="0" smtClean="0">
                <a:latin typeface="Microsoft Sans Serif" pitchFamily="34" charset="0"/>
              </a:rPr>
              <a:t> fruit</a:t>
            </a:r>
            <a:endParaRPr lang="en-AU" sz="800" b="1" dirty="0">
              <a:latin typeface="Microsoft Sans Serif" pitchFamily="34" charset="0"/>
            </a:endParaRP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0" y="69763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What kind of fruit ?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72909661"/>
      </p:ext>
    </p:extLst>
  </p:cSld>
  <p:clrMapOvr>
    <a:masterClrMapping/>
  </p:clrMapOvr>
  <p:transition advTm="71797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ChangeArrowheads="1"/>
          </p:cNvSpPr>
          <p:nvPr/>
        </p:nvSpPr>
        <p:spPr bwMode="auto">
          <a:xfrm>
            <a:off x="1041400" y="141684"/>
            <a:ext cx="705994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</a:rPr>
              <a:t>Preferential consumption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</a:endParaRPr>
          </a:p>
        </p:txBody>
      </p:sp>
      <p:sp>
        <p:nvSpPr>
          <p:cNvPr id="25603" name="Rectangle 20"/>
          <p:cNvSpPr>
            <a:spLocks noChangeArrowheads="1"/>
          </p:cNvSpPr>
          <p:nvPr/>
        </p:nvSpPr>
        <p:spPr bwMode="auto">
          <a:xfrm>
            <a:off x="2489765" y="6381328"/>
            <a:ext cx="6402715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dirty="0">
                <a:solidFill>
                  <a:srgbClr val="333300"/>
                </a:solidFill>
                <a:latin typeface="Microsoft Sans Serif" pitchFamily="34" charset="0"/>
              </a:rPr>
              <a:t>Mellado </a:t>
            </a:r>
            <a:r>
              <a:rPr lang="en-AU" dirty="0" smtClean="0">
                <a:solidFill>
                  <a:srgbClr val="333300"/>
                </a:solidFill>
                <a:latin typeface="Microsoft Sans Serif" pitchFamily="34" charset="0"/>
              </a:rPr>
              <a:t>García, Hobby, Lázaro-González &amp; </a:t>
            </a:r>
            <a:r>
              <a:rPr lang="en-AU" dirty="0">
                <a:solidFill>
                  <a:srgbClr val="333300"/>
                </a:solidFill>
                <a:latin typeface="Microsoft Sans Serif" pitchFamily="34" charset="0"/>
              </a:rPr>
              <a:t>Watson</a:t>
            </a:r>
            <a:r>
              <a:rPr lang="en-AU" i="1" dirty="0">
                <a:solidFill>
                  <a:srgbClr val="333300"/>
                </a:solidFill>
                <a:latin typeface="Microsoft Sans Serif" pitchFamily="34" charset="0"/>
              </a:rPr>
              <a:t>, </a:t>
            </a:r>
            <a:r>
              <a:rPr lang="en-AU" i="1" dirty="0" smtClean="0">
                <a:solidFill>
                  <a:srgbClr val="333300"/>
                </a:solidFill>
                <a:latin typeface="Microsoft Sans Serif" pitchFamily="34" charset="0"/>
              </a:rPr>
              <a:t>in press</a:t>
            </a:r>
            <a:endParaRPr lang="en-AU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 cstate="print"/>
          <a:srcRect l="50575" t="24274" r="9749" b="8553"/>
          <a:stretch>
            <a:fillRect/>
          </a:stretch>
        </p:blipFill>
        <p:spPr bwMode="auto">
          <a:xfrm>
            <a:off x="179388" y="1341438"/>
            <a:ext cx="8713787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phylopic.org/assets/images/submissions/0ff64746-737d-450b-aba0-50f400a6db82.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12150">
            <a:off x="4672205" y="2122482"/>
            <a:ext cx="931971" cy="533335"/>
          </a:xfrm>
          <a:prstGeom prst="rect">
            <a:avLst/>
          </a:prstGeom>
          <a:noFill/>
        </p:spPr>
      </p:pic>
      <p:pic>
        <p:nvPicPr>
          <p:cNvPr id="6150" name="Picture 6" descr="http://phylopic.org/assets/images/submissions/c2ce58fd-bc12-4557-9617-c5c5e31f3820.5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952" y="3919200"/>
            <a:ext cx="576064" cy="517558"/>
          </a:xfrm>
          <a:prstGeom prst="rect">
            <a:avLst/>
          </a:prstGeom>
          <a:noFill/>
        </p:spPr>
      </p:pic>
      <p:pic>
        <p:nvPicPr>
          <p:cNvPr id="6152" name="Picture 8" descr="http://phylopic.org/assets/images/submissions/f66b5f21-164b-457e-88ad-d4fcbe6847ae.5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685203">
            <a:off x="6855100" y="4387829"/>
            <a:ext cx="716874" cy="492851"/>
          </a:xfrm>
          <a:prstGeom prst="rect">
            <a:avLst/>
          </a:prstGeom>
          <a:noFill/>
        </p:spPr>
      </p:pic>
      <p:pic>
        <p:nvPicPr>
          <p:cNvPr id="6154" name="Picture 10" descr="http://phylopic.org/assets/images/submissions/882a9d18-5724-44a9-b439-1b2686339a00.51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1484784"/>
            <a:ext cx="635620" cy="780426"/>
          </a:xfrm>
          <a:prstGeom prst="rect">
            <a:avLst/>
          </a:prstGeom>
          <a:noFill/>
        </p:spPr>
      </p:pic>
      <p:pic>
        <p:nvPicPr>
          <p:cNvPr id="6156" name="Picture 12" descr="http://phylopic.org/assets/images/submissions/289a4625-9b86-4b04-bda5-27ca88e3c02b.51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3728" y="4149080"/>
            <a:ext cx="540514" cy="988369"/>
          </a:xfrm>
          <a:prstGeom prst="rect">
            <a:avLst/>
          </a:prstGeom>
          <a:noFill/>
        </p:spPr>
      </p:pic>
      <p:pic>
        <p:nvPicPr>
          <p:cNvPr id="6158" name="Picture 14" descr="http://phylopic.org/assets/images/submissions/885b9069-c269-4ea6-b558-4c7382a1aa2e.51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44845" y="4424469"/>
            <a:ext cx="432048" cy="248090"/>
          </a:xfrm>
          <a:prstGeom prst="rect">
            <a:avLst/>
          </a:prstGeom>
          <a:noFill/>
        </p:spPr>
      </p:pic>
      <p:pic>
        <p:nvPicPr>
          <p:cNvPr id="6160" name="Picture 16" descr="http://phylopic.org/assets/images/submissions/4e4d37b7-6671-4c53-9c0f-bc95cfbbb984.51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8786781">
            <a:off x="6119723" y="4610720"/>
            <a:ext cx="556496" cy="723162"/>
          </a:xfrm>
          <a:prstGeom prst="rect">
            <a:avLst/>
          </a:prstGeom>
          <a:noFill/>
        </p:spPr>
      </p:pic>
      <p:pic>
        <p:nvPicPr>
          <p:cNvPr id="6162" name="Picture 18" descr="http://phylopic.org/assets/images/submissions/d04ff776-292a-4181-a7d9-117a7036a348.512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08968" y="4725144"/>
            <a:ext cx="688577" cy="595780"/>
          </a:xfrm>
          <a:prstGeom prst="rect">
            <a:avLst/>
          </a:prstGeom>
          <a:noFill/>
        </p:spPr>
      </p:pic>
      <p:pic>
        <p:nvPicPr>
          <p:cNvPr id="6164" name="Picture 20" descr="http://phylopic.org/assets/images/submissions/e7d59ad8-887c-4017-bad5-6e2b5b167dc6.51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8092970">
            <a:off x="6473689" y="4310969"/>
            <a:ext cx="652767" cy="340408"/>
          </a:xfrm>
          <a:prstGeom prst="rect">
            <a:avLst/>
          </a:prstGeom>
          <a:noFill/>
        </p:spPr>
      </p:pic>
      <p:pic>
        <p:nvPicPr>
          <p:cNvPr id="6166" name="Picture 22" descr="http://phylopic.org/assets/images/submissions/e23d4b14-1e0a-423f-9b45-95118abdf07b.51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6116205">
            <a:off x="5496352" y="4588869"/>
            <a:ext cx="945955" cy="234642"/>
          </a:xfrm>
          <a:prstGeom prst="rect">
            <a:avLst/>
          </a:prstGeom>
          <a:noFill/>
        </p:spPr>
      </p:pic>
      <p:pic>
        <p:nvPicPr>
          <p:cNvPr id="6168" name="Picture 24" descr="http://phylopic.org/assets/images/submissions/3010e744-6b06-4022-9ce6-354db93e99fe.512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55976" y="4797152"/>
            <a:ext cx="496273" cy="291754"/>
          </a:xfrm>
          <a:prstGeom prst="rect">
            <a:avLst/>
          </a:prstGeom>
          <a:noFill/>
        </p:spPr>
      </p:pic>
      <p:pic>
        <p:nvPicPr>
          <p:cNvPr id="6170" name="Picture 26" descr="http://phylopic.org/assets/images/submissions/a838b707-229c-4ced-bf94-e6b10d242162.51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3146325">
            <a:off x="3486415" y="4757691"/>
            <a:ext cx="484312" cy="296074"/>
          </a:xfrm>
          <a:prstGeom prst="rect">
            <a:avLst/>
          </a:prstGeom>
          <a:noFill/>
        </p:spPr>
      </p:pic>
      <p:pic>
        <p:nvPicPr>
          <p:cNvPr id="6172" name="Picture 28" descr="http://phylopic.org/assets/images/submissions/04cfa0a6-3c8d-418c-99cb-12fb88c00fe0.512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6565419">
            <a:off x="3742955" y="3873984"/>
            <a:ext cx="818976" cy="559847"/>
          </a:xfrm>
          <a:prstGeom prst="rect">
            <a:avLst/>
          </a:prstGeom>
          <a:noFill/>
        </p:spPr>
      </p:pic>
      <p:pic>
        <p:nvPicPr>
          <p:cNvPr id="6174" name="Picture 30" descr="http://phylopic.org/assets/images/submissions/27356f15-3cf8-47e8-ab41-71c6260b2724.51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78326" y="1516683"/>
            <a:ext cx="417193" cy="700337"/>
          </a:xfrm>
          <a:prstGeom prst="rect">
            <a:avLst/>
          </a:prstGeom>
          <a:noFill/>
        </p:spPr>
      </p:pic>
      <p:pic>
        <p:nvPicPr>
          <p:cNvPr id="6176" name="Picture 32" descr="http://photos.gograph.com/thumbs/CSP/CSP700/k7001143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949289"/>
            <a:ext cx="648072" cy="810090"/>
          </a:xfrm>
          <a:prstGeom prst="rect">
            <a:avLst/>
          </a:prstGeom>
          <a:noFill/>
        </p:spPr>
      </p:pic>
      <p:pic>
        <p:nvPicPr>
          <p:cNvPr id="6178" name="Picture 34" descr="http://www.biodiversitysnapshots.net.au/bdrs-core/images/mv/survey_web/sil_insect_fly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80" t="3780" r="5501" b="5501"/>
          <a:stretch>
            <a:fillRect/>
          </a:stretch>
        </p:blipFill>
        <p:spPr bwMode="auto">
          <a:xfrm>
            <a:off x="3059832" y="2649968"/>
            <a:ext cx="576064" cy="576064"/>
          </a:xfrm>
          <a:prstGeom prst="rect">
            <a:avLst/>
          </a:prstGeom>
          <a:noFill/>
        </p:spPr>
      </p:pic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6346722" y="2179812"/>
            <a:ext cx="36258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dirty="0" smtClean="0">
                <a:solidFill>
                  <a:srgbClr val="333300"/>
                </a:solidFill>
                <a:latin typeface="Microsoft Sans Serif" pitchFamily="34" charset="0"/>
              </a:rPr>
              <a:t>Beside </a:t>
            </a:r>
            <a:r>
              <a:rPr lang="en-AU" dirty="0" err="1" smtClean="0">
                <a:solidFill>
                  <a:srgbClr val="333300"/>
                </a:solidFill>
                <a:latin typeface="Microsoft Sans Serif" pitchFamily="34" charset="0"/>
              </a:rPr>
              <a:t>exclosure</a:t>
            </a:r>
            <a:endParaRPr lang="en-AU" dirty="0" smtClean="0">
              <a:solidFill>
                <a:srgbClr val="333300"/>
              </a:solidFill>
              <a:latin typeface="Microsoft Sans Serif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dirty="0" smtClean="0">
                <a:solidFill>
                  <a:srgbClr val="333300"/>
                </a:solidFill>
                <a:latin typeface="Microsoft Sans Serif" pitchFamily="34" charset="0"/>
              </a:rPr>
              <a:t>Beneath </a:t>
            </a:r>
            <a:r>
              <a:rPr lang="en-AU" dirty="0" err="1" smtClean="0">
                <a:solidFill>
                  <a:srgbClr val="333300"/>
                </a:solidFill>
                <a:latin typeface="Microsoft Sans Serif" pitchFamily="34" charset="0"/>
              </a:rPr>
              <a:t>exclosure</a:t>
            </a:r>
            <a:endParaRPr lang="en-AU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85619" t="46499" r="12413" b="41842"/>
          <a:stretch/>
        </p:blipFill>
        <p:spPr bwMode="auto">
          <a:xfrm>
            <a:off x="5895860" y="1988840"/>
            <a:ext cx="548348" cy="1096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7956376" y="3085536"/>
            <a:ext cx="936799" cy="631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522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0"/>
          <p:cNvSpPr>
            <a:spLocks noChangeArrowheads="1"/>
          </p:cNvSpPr>
          <p:nvPr/>
        </p:nvSpPr>
        <p:spPr bwMode="auto">
          <a:xfrm>
            <a:off x="2489765" y="6381328"/>
            <a:ext cx="6402715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dirty="0">
                <a:solidFill>
                  <a:srgbClr val="333300"/>
                </a:solidFill>
                <a:latin typeface="Microsoft Sans Serif" pitchFamily="34" charset="0"/>
              </a:rPr>
              <a:t>Mellado </a:t>
            </a:r>
            <a:r>
              <a:rPr lang="en-AU" dirty="0" smtClean="0">
                <a:solidFill>
                  <a:srgbClr val="333300"/>
                </a:solidFill>
                <a:latin typeface="Microsoft Sans Serif" pitchFamily="34" charset="0"/>
              </a:rPr>
              <a:t>García, Hobby, Lázaro-González &amp; </a:t>
            </a:r>
            <a:r>
              <a:rPr lang="en-AU" dirty="0">
                <a:solidFill>
                  <a:srgbClr val="333300"/>
                </a:solidFill>
                <a:latin typeface="Microsoft Sans Serif" pitchFamily="34" charset="0"/>
              </a:rPr>
              <a:t>Watson</a:t>
            </a:r>
            <a:r>
              <a:rPr lang="en-AU" i="1" dirty="0">
                <a:solidFill>
                  <a:srgbClr val="333300"/>
                </a:solidFill>
                <a:latin typeface="Microsoft Sans Serif" pitchFamily="34" charset="0"/>
              </a:rPr>
              <a:t>, </a:t>
            </a:r>
            <a:r>
              <a:rPr lang="en-AU" i="1" dirty="0" smtClean="0">
                <a:solidFill>
                  <a:srgbClr val="333300"/>
                </a:solidFill>
                <a:latin typeface="Microsoft Sans Serif" pitchFamily="34" charset="0"/>
              </a:rPr>
              <a:t>in press</a:t>
            </a:r>
            <a:endParaRPr lang="en-AU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 cstate="print"/>
          <a:srcRect l="50575" t="24274" r="9749" b="8553"/>
          <a:stretch>
            <a:fillRect/>
          </a:stretch>
        </p:blipFill>
        <p:spPr bwMode="auto">
          <a:xfrm>
            <a:off x="179388" y="1341438"/>
            <a:ext cx="8713787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phylopic.org/assets/images/submissions/0ff64746-737d-450b-aba0-50f400a6db82.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12150">
            <a:off x="4672205" y="2122482"/>
            <a:ext cx="931971" cy="533335"/>
          </a:xfrm>
          <a:prstGeom prst="rect">
            <a:avLst/>
          </a:prstGeom>
          <a:noFill/>
        </p:spPr>
      </p:pic>
      <p:pic>
        <p:nvPicPr>
          <p:cNvPr id="6150" name="Picture 6" descr="http://phylopic.org/assets/images/submissions/c2ce58fd-bc12-4557-9617-c5c5e31f3820.5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952" y="3919200"/>
            <a:ext cx="576064" cy="517558"/>
          </a:xfrm>
          <a:prstGeom prst="rect">
            <a:avLst/>
          </a:prstGeom>
          <a:noFill/>
        </p:spPr>
      </p:pic>
      <p:pic>
        <p:nvPicPr>
          <p:cNvPr id="6152" name="Picture 8" descr="http://phylopic.org/assets/images/submissions/f66b5f21-164b-457e-88ad-d4fcbe6847ae.5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685203">
            <a:off x="6855100" y="4387829"/>
            <a:ext cx="716874" cy="492851"/>
          </a:xfrm>
          <a:prstGeom prst="rect">
            <a:avLst/>
          </a:prstGeom>
          <a:noFill/>
        </p:spPr>
      </p:pic>
      <p:pic>
        <p:nvPicPr>
          <p:cNvPr id="6154" name="Picture 10" descr="http://phylopic.org/assets/images/submissions/882a9d18-5724-44a9-b439-1b2686339a00.51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1484784"/>
            <a:ext cx="635620" cy="780426"/>
          </a:xfrm>
          <a:prstGeom prst="rect">
            <a:avLst/>
          </a:prstGeom>
          <a:noFill/>
        </p:spPr>
      </p:pic>
      <p:pic>
        <p:nvPicPr>
          <p:cNvPr id="6156" name="Picture 12" descr="http://phylopic.org/assets/images/submissions/289a4625-9b86-4b04-bda5-27ca88e3c02b.51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3728" y="4149080"/>
            <a:ext cx="540514" cy="988369"/>
          </a:xfrm>
          <a:prstGeom prst="rect">
            <a:avLst/>
          </a:prstGeom>
          <a:noFill/>
        </p:spPr>
      </p:pic>
      <p:pic>
        <p:nvPicPr>
          <p:cNvPr id="6158" name="Picture 14" descr="http://phylopic.org/assets/images/submissions/885b9069-c269-4ea6-b558-4c7382a1aa2e.51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44845" y="4424469"/>
            <a:ext cx="432048" cy="248090"/>
          </a:xfrm>
          <a:prstGeom prst="rect">
            <a:avLst/>
          </a:prstGeom>
          <a:noFill/>
        </p:spPr>
      </p:pic>
      <p:pic>
        <p:nvPicPr>
          <p:cNvPr id="6160" name="Picture 16" descr="http://phylopic.org/assets/images/submissions/4e4d37b7-6671-4c53-9c0f-bc95cfbbb984.51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8786781">
            <a:off x="6119723" y="4610720"/>
            <a:ext cx="556496" cy="723162"/>
          </a:xfrm>
          <a:prstGeom prst="rect">
            <a:avLst/>
          </a:prstGeom>
          <a:noFill/>
        </p:spPr>
      </p:pic>
      <p:pic>
        <p:nvPicPr>
          <p:cNvPr id="6162" name="Picture 18" descr="http://phylopic.org/assets/images/submissions/d04ff776-292a-4181-a7d9-117a7036a348.512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08968" y="4725144"/>
            <a:ext cx="688577" cy="595780"/>
          </a:xfrm>
          <a:prstGeom prst="rect">
            <a:avLst/>
          </a:prstGeom>
          <a:noFill/>
        </p:spPr>
      </p:pic>
      <p:pic>
        <p:nvPicPr>
          <p:cNvPr id="6164" name="Picture 20" descr="http://phylopic.org/assets/images/submissions/e7d59ad8-887c-4017-bad5-6e2b5b167dc6.51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8092970">
            <a:off x="6473689" y="4310969"/>
            <a:ext cx="652767" cy="340408"/>
          </a:xfrm>
          <a:prstGeom prst="rect">
            <a:avLst/>
          </a:prstGeom>
          <a:noFill/>
        </p:spPr>
      </p:pic>
      <p:pic>
        <p:nvPicPr>
          <p:cNvPr id="6166" name="Picture 22" descr="http://phylopic.org/assets/images/submissions/e23d4b14-1e0a-423f-9b45-95118abdf07b.51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6116205">
            <a:off x="5496352" y="4588869"/>
            <a:ext cx="945955" cy="234642"/>
          </a:xfrm>
          <a:prstGeom prst="rect">
            <a:avLst/>
          </a:prstGeom>
          <a:noFill/>
        </p:spPr>
      </p:pic>
      <p:pic>
        <p:nvPicPr>
          <p:cNvPr id="6168" name="Picture 24" descr="http://phylopic.org/assets/images/submissions/3010e744-6b06-4022-9ce6-354db93e99fe.512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55976" y="4797152"/>
            <a:ext cx="496273" cy="291754"/>
          </a:xfrm>
          <a:prstGeom prst="rect">
            <a:avLst/>
          </a:prstGeom>
          <a:noFill/>
        </p:spPr>
      </p:pic>
      <p:pic>
        <p:nvPicPr>
          <p:cNvPr id="6170" name="Picture 26" descr="http://phylopic.org/assets/images/submissions/a838b707-229c-4ced-bf94-e6b10d242162.51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3146325">
            <a:off x="3486415" y="4757691"/>
            <a:ext cx="484312" cy="296074"/>
          </a:xfrm>
          <a:prstGeom prst="rect">
            <a:avLst/>
          </a:prstGeom>
          <a:noFill/>
        </p:spPr>
      </p:pic>
      <p:pic>
        <p:nvPicPr>
          <p:cNvPr id="6172" name="Picture 28" descr="http://phylopic.org/assets/images/submissions/04cfa0a6-3c8d-418c-99cb-12fb88c00fe0.512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6565419">
            <a:off x="3742955" y="3873984"/>
            <a:ext cx="818976" cy="559847"/>
          </a:xfrm>
          <a:prstGeom prst="rect">
            <a:avLst/>
          </a:prstGeom>
          <a:noFill/>
        </p:spPr>
      </p:pic>
      <p:pic>
        <p:nvPicPr>
          <p:cNvPr id="6174" name="Picture 30" descr="http://phylopic.org/assets/images/submissions/27356f15-3cf8-47e8-ab41-71c6260b2724.51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78326" y="1516683"/>
            <a:ext cx="417193" cy="700337"/>
          </a:xfrm>
          <a:prstGeom prst="rect">
            <a:avLst/>
          </a:prstGeom>
          <a:noFill/>
        </p:spPr>
      </p:pic>
      <p:pic>
        <p:nvPicPr>
          <p:cNvPr id="6176" name="Picture 32" descr="http://photos.gograph.com/thumbs/CSP/CSP700/k7001143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949289"/>
            <a:ext cx="648072" cy="810090"/>
          </a:xfrm>
          <a:prstGeom prst="rect">
            <a:avLst/>
          </a:prstGeom>
          <a:noFill/>
        </p:spPr>
      </p:pic>
      <p:pic>
        <p:nvPicPr>
          <p:cNvPr id="6178" name="Picture 34" descr="http://www.biodiversitysnapshots.net.au/bdrs-core/images/mv/survey_web/sil_insect_fly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80" t="3780" r="5501" b="5501"/>
          <a:stretch>
            <a:fillRect/>
          </a:stretch>
        </p:blipFill>
        <p:spPr bwMode="auto">
          <a:xfrm>
            <a:off x="3059832" y="2649968"/>
            <a:ext cx="576064" cy="57606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7956376" y="3085536"/>
            <a:ext cx="936799" cy="631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4" name="Group 23"/>
          <p:cNvGrpSpPr/>
          <p:nvPr/>
        </p:nvGrpSpPr>
        <p:grpSpPr>
          <a:xfrm>
            <a:off x="167929" y="6375400"/>
            <a:ext cx="1968499" cy="369332"/>
            <a:chOff x="167929" y="6375400"/>
            <a:chExt cx="1968499" cy="369332"/>
          </a:xfrm>
        </p:grpSpPr>
        <p:sp>
          <p:nvSpPr>
            <p:cNvPr id="27" name="Rectangle 5"/>
            <p:cNvSpPr>
              <a:spLocks noChangeArrowheads="1"/>
            </p:cNvSpPr>
            <p:nvPr/>
          </p:nvSpPr>
          <p:spPr bwMode="auto">
            <a:xfrm>
              <a:off x="409228" y="6375400"/>
              <a:ext cx="1727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b="1" dirty="0">
                  <a:latin typeface="Calibri" pitchFamily="34" charset="0"/>
                  <a:cs typeface="Times New Roman" pitchFamily="18" charset="0"/>
                </a:rPr>
                <a:t>@D0CT0R_Dave </a:t>
              </a:r>
              <a:endParaRPr lang="en-AU" b="1" dirty="0">
                <a:latin typeface="Microsoft Sans Serif" pitchFamily="34" charset="0"/>
              </a:endParaRPr>
            </a:p>
          </p:txBody>
        </p:sp>
        <p:pic>
          <p:nvPicPr>
            <p:cNvPr id="28" name="Picture 10" descr="https://si0.twimg.com/a/1353701435/images/resources/twitter-bird-callout.png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7929" y="6429375"/>
              <a:ext cx="35877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6" name="Picture 4" descr="http://images.celebrateexpress.com/mgen/merchandiser/21257.jpg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61"/>
          <a:stretch>
            <a:fillRect/>
          </a:stretch>
        </p:blipFill>
        <p:spPr bwMode="auto">
          <a:xfrm>
            <a:off x="6588184" y="22679"/>
            <a:ext cx="2511812" cy="438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dirty="0" smtClean="0">
                <a:solidFill>
                  <a:schemeClr val="accent3">
                    <a:lumMod val="50000"/>
                  </a:schemeClr>
                </a:solidFill>
                <a:latin typeface="Lucida Sans" pitchFamily="34" charset="0"/>
                <a:ea typeface="+mj-ea"/>
                <a:cs typeface="+mj-cs"/>
              </a:rPr>
              <a:t>Litter bugs matter!</a:t>
            </a:r>
            <a:endParaRPr lang="en-AU" sz="4400" dirty="0">
              <a:solidFill>
                <a:schemeClr val="accent3">
                  <a:lumMod val="50000"/>
                </a:schemeClr>
              </a:solidFill>
              <a:latin typeface="Lucida Sans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3264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9819</TotalTime>
  <Words>196</Words>
  <Application>Microsoft Office PowerPoint</Application>
  <PresentationFormat>On-screen Show (4:3)</PresentationFormat>
  <Paragraphs>77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Lucida Sans</vt:lpstr>
      <vt:lpstr>Microsoft Sans Serif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Charles Sturt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dwatson</dc:creator>
  <cp:lastModifiedBy>Watson, David</cp:lastModifiedBy>
  <cp:revision>503</cp:revision>
  <dcterms:created xsi:type="dcterms:W3CDTF">2014-03-19T23:59:07Z</dcterms:created>
  <dcterms:modified xsi:type="dcterms:W3CDTF">2019-02-12T00:59:24Z</dcterms:modified>
</cp:coreProperties>
</file>