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7" r:id="rId2"/>
    <p:sldId id="277" r:id="rId3"/>
    <p:sldId id="282" r:id="rId4"/>
    <p:sldId id="280" r:id="rId5"/>
    <p:sldId id="279" r:id="rId6"/>
    <p:sldId id="281" r:id="rId7"/>
    <p:sldId id="265" r:id="rId8"/>
    <p:sldId id="269" r:id="rId9"/>
    <p:sldId id="278" r:id="rId10"/>
    <p:sldId id="270" r:id="rId11"/>
    <p:sldId id="271" r:id="rId12"/>
    <p:sldId id="272" r:id="rId13"/>
    <p:sldId id="261" r:id="rId14"/>
    <p:sldId id="273" r:id="rId15"/>
    <p:sldId id="275" r:id="rId16"/>
    <p:sldId id="276" r:id="rId17"/>
    <p:sldId id="266" r:id="rId18"/>
    <p:sldId id="2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AC45"/>
    <a:srgbClr val="70AD47"/>
    <a:srgbClr val="009900"/>
    <a:srgbClr val="990000"/>
    <a:srgbClr val="CDD8C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19" autoAdjust="0"/>
    <p:restoredTop sz="94660"/>
  </p:normalViewPr>
  <p:slideViewPr>
    <p:cSldViewPr snapToGrid="0">
      <p:cViewPr varScale="1">
        <p:scale>
          <a:sx n="120" d="100"/>
          <a:sy n="120" d="100"/>
        </p:scale>
        <p:origin x="84" y="4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25F464D0-F29C-4368-B8BE-EA40A4669471}" type="datetimeFigureOut">
              <a:rPr lang="en-AU" smtClean="0"/>
              <a:t>13/09/2019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3555284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25F464D0-F29C-4368-B8BE-EA40A4669471}" type="datetimeFigureOut">
              <a:rPr lang="en-AU" smtClean="0"/>
              <a:t>13/09/2019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34050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F464D0-F29C-4368-B8BE-EA40A4669471}" type="datetimeFigureOut">
              <a:rPr lang="en-AU" smtClean="0"/>
              <a:t>13/09/2019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3771011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25F464D0-F29C-4368-B8BE-EA40A4669471}" type="datetimeFigureOut">
              <a:rPr lang="en-AU" smtClean="0"/>
              <a:t>13/09/2019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127077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25F464D0-F29C-4368-B8BE-EA40A4669471}" type="datetimeFigureOut">
              <a:rPr lang="en-AU" smtClean="0"/>
              <a:t>13/09/2019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1244248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25F464D0-F29C-4368-B8BE-EA40A4669471}" type="datetimeFigureOut">
              <a:rPr lang="en-AU" smtClean="0"/>
              <a:t>13/09/2019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2699837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464D0-F29C-4368-B8BE-EA40A4669471}" type="datetimeFigureOut">
              <a:rPr lang="en-AU" smtClean="0"/>
              <a:t>13/09/2019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31990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F464D0-F29C-4368-B8BE-EA40A4669471}" type="datetimeFigureOut">
              <a:rPr lang="en-AU" smtClean="0"/>
              <a:t>13/09/2019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2403514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F464D0-F29C-4368-B8BE-EA40A4669471}" type="datetimeFigureOut">
              <a:rPr lang="en-AU" smtClean="0"/>
              <a:t>13/09/2019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233069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25F464D0-F29C-4368-B8BE-EA40A4669471}" type="datetimeFigureOut">
              <a:rPr lang="en-AU" smtClean="0"/>
              <a:t>13/09/2019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412770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25F464D0-F29C-4368-B8BE-EA40A4669471}" type="datetimeFigureOut">
              <a:rPr lang="en-AU" smtClean="0"/>
              <a:t>13/09/2019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F9F977E-7D43-4EC9-81A2-E06389AAF0ED}" type="slidenum">
              <a:rPr lang="en-AU" smtClean="0"/>
              <a:t>‹#›</a:t>
            </a:fld>
            <a:endParaRPr lang="en-AU"/>
          </a:p>
        </p:txBody>
      </p:sp>
    </p:spTree>
    <p:extLst>
      <p:ext uri="{BB962C8B-B14F-4D97-AF65-F5344CB8AC3E}">
        <p14:creationId xmlns:p14="http://schemas.microsoft.com/office/powerpoint/2010/main" val="267049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F464D0-F29C-4368-B8BE-EA40A4669471}" type="datetimeFigureOut">
              <a:rPr lang="en-AU" smtClean="0"/>
              <a:t>13/09/2019</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F977E-7D43-4EC9-81A2-E06389AAF0ED}" type="slidenum">
              <a:rPr lang="en-AU" smtClean="0"/>
              <a:t>‹#›</a:t>
            </a:fld>
            <a:endParaRPr lang="en-AU"/>
          </a:p>
        </p:txBody>
      </p:sp>
    </p:spTree>
    <p:extLst>
      <p:ext uri="{BB962C8B-B14F-4D97-AF65-F5344CB8AC3E}">
        <p14:creationId xmlns:p14="http://schemas.microsoft.com/office/powerpoint/2010/main" val="771855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1.pn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48.jpeg"/><Relationship Id="rId5" Type="http://schemas.openxmlformats.org/officeDocument/2006/relationships/image" Target="../media/image43.tiff"/><Relationship Id="rId10" Type="http://schemas.openxmlformats.org/officeDocument/2006/relationships/image" Target="../media/image47.jpeg"/><Relationship Id="rId4" Type="http://schemas.openxmlformats.org/officeDocument/2006/relationships/image" Target="../media/image42.jpeg"/><Relationship Id="rId9"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042"/>
            <a:ext cx="12192000" cy="8128000"/>
          </a:xfrm>
          <a:prstGeom prst="rect">
            <a:avLst/>
          </a:prstGeom>
        </p:spPr>
      </p:pic>
      <p:sp>
        <p:nvSpPr>
          <p:cNvPr id="2" name="Title 1"/>
          <p:cNvSpPr>
            <a:spLocks noGrp="1"/>
          </p:cNvSpPr>
          <p:nvPr>
            <p:ph type="title"/>
          </p:nvPr>
        </p:nvSpPr>
        <p:spPr>
          <a:xfrm>
            <a:off x="385011" y="912783"/>
            <a:ext cx="11622505" cy="1325563"/>
          </a:xfrm>
        </p:spPr>
        <p:txBody>
          <a:bodyPr>
            <a:normAutofit/>
          </a:bodyPr>
          <a:lstStyle/>
          <a:p>
            <a:r>
              <a:rPr lang="en-US" sz="3600" cap="small" dirty="0" smtClean="0">
                <a:solidFill>
                  <a:srgbClr val="CDD8C0"/>
                </a:solidFill>
                <a:latin typeface="Arial" panose="020B0604020202020204" pitchFamily="34" charset="0"/>
                <a:cs typeface="Arial" panose="020B0604020202020204" pitchFamily="34" charset="0"/>
              </a:rPr>
              <a:t>Who brought the </a:t>
            </a:r>
            <a:r>
              <a:rPr lang="en-US" sz="3600" cap="small" dirty="0">
                <a:solidFill>
                  <a:srgbClr val="CDD8C0"/>
                </a:solidFill>
                <a:latin typeface="Arial" panose="020B0604020202020204" pitchFamily="34" charset="0"/>
                <a:cs typeface="Arial" panose="020B0604020202020204" pitchFamily="34" charset="0"/>
              </a:rPr>
              <a:t>first mistletoes </a:t>
            </a:r>
            <a:r>
              <a:rPr lang="en-US" sz="3600" cap="small" dirty="0" smtClean="0">
                <a:solidFill>
                  <a:srgbClr val="CDD8C0"/>
                </a:solidFill>
                <a:latin typeface="Arial" panose="020B0604020202020204" pitchFamily="34" charset="0"/>
                <a:cs typeface="Arial" panose="020B0604020202020204" pitchFamily="34" charset="0"/>
              </a:rPr>
              <a:t>to </a:t>
            </a:r>
            <a:r>
              <a:rPr lang="en-US" sz="3600" cap="small" dirty="0">
                <a:solidFill>
                  <a:srgbClr val="CDD8C0"/>
                </a:solidFill>
                <a:latin typeface="Arial" panose="020B0604020202020204" pitchFamily="34" charset="0"/>
                <a:cs typeface="Arial" panose="020B0604020202020204" pitchFamily="34" charset="0"/>
              </a:rPr>
              <a:t>the tree-tops?</a:t>
            </a:r>
            <a:r>
              <a:rPr lang="en-AU" dirty="0"/>
              <a:t/>
            </a:r>
            <a:br>
              <a:rPr lang="en-AU" dirty="0"/>
            </a:br>
            <a:endParaRPr lang="en-AU" dirty="0"/>
          </a:p>
        </p:txBody>
      </p:sp>
      <p:sp>
        <p:nvSpPr>
          <p:cNvPr id="3" name="Content Placeholder 2"/>
          <p:cNvSpPr>
            <a:spLocks noGrp="1"/>
          </p:cNvSpPr>
          <p:nvPr>
            <p:ph idx="1"/>
          </p:nvPr>
        </p:nvSpPr>
        <p:spPr>
          <a:xfrm>
            <a:off x="188495" y="5027020"/>
            <a:ext cx="6086545" cy="3043067"/>
          </a:xfrm>
        </p:spPr>
        <p:txBody>
          <a:bodyPr/>
          <a:lstStyle/>
          <a:p>
            <a:pPr marL="0" indent="0">
              <a:buNone/>
            </a:pPr>
            <a:r>
              <a:rPr lang="en-AU" dirty="0" smtClean="0">
                <a:solidFill>
                  <a:srgbClr val="CDD8C0"/>
                </a:solidFill>
              </a:rPr>
              <a:t>David M Watson</a:t>
            </a:r>
          </a:p>
          <a:p>
            <a:pPr marL="0" indent="0">
              <a:buNone/>
            </a:pPr>
            <a:r>
              <a:rPr lang="en-AU" dirty="0" smtClean="0">
                <a:solidFill>
                  <a:srgbClr val="CDD8C0"/>
                </a:solidFill>
              </a:rPr>
              <a:t>Professor of Ecology</a:t>
            </a:r>
            <a:endParaRPr lang="en-AU" dirty="0">
              <a:solidFill>
                <a:srgbClr val="CDD8C0"/>
              </a:solidFill>
            </a:endParaRPr>
          </a:p>
        </p:txBody>
      </p:sp>
      <p:pic>
        <p:nvPicPr>
          <p:cNvPr id="1028" name="Picture 4" descr="Image result for csu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5480" y="6146208"/>
            <a:ext cx="591472" cy="591472"/>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7796952" y="6194481"/>
            <a:ext cx="6086545" cy="494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dirty="0" smtClean="0">
                <a:solidFill>
                  <a:srgbClr val="CC3300"/>
                </a:solidFill>
                <a:latin typeface="Palatino Linotype" panose="02040502050505030304" pitchFamily="18" charset="0"/>
              </a:rPr>
              <a:t>Charles Sturt University</a:t>
            </a:r>
            <a:endParaRPr lang="en-AU" dirty="0">
              <a:solidFill>
                <a:srgbClr val="CC3300"/>
              </a:solidFill>
              <a:latin typeface="Palatino Linotype" panose="02040502050505030304" pitchFamily="18" charset="0"/>
            </a:endParaRPr>
          </a:p>
        </p:txBody>
      </p:sp>
      <p:sp>
        <p:nvSpPr>
          <p:cNvPr id="9" name="Rectangle 8"/>
          <p:cNvSpPr>
            <a:spLocks noChangeArrowheads="1"/>
          </p:cNvSpPr>
          <p:nvPr/>
        </p:nvSpPr>
        <p:spPr bwMode="auto">
          <a:xfrm>
            <a:off x="630241" y="6362163"/>
            <a:ext cx="3390451" cy="461665"/>
          </a:xfrm>
          <a:prstGeom prst="rect">
            <a:avLst/>
          </a:prstGeom>
          <a:noFill/>
          <a:ln w="9525">
            <a:noFill/>
            <a:miter lim="800000"/>
            <a:headEnd/>
            <a:tailEnd/>
          </a:ln>
        </p:spPr>
        <p:txBody>
          <a:bodyPr wrap="square">
            <a:spAutoFit/>
          </a:bodyPr>
          <a:lstStyle/>
          <a:p>
            <a:r>
              <a:rPr lang="en-AU" sz="2400" dirty="0">
                <a:solidFill>
                  <a:srgbClr val="CDD8C0"/>
                </a:solidFill>
                <a:latin typeface="Calibri" pitchFamily="34" charset="0"/>
                <a:cs typeface="Times New Roman" pitchFamily="18" charset="0"/>
              </a:rPr>
              <a:t>@D0CT0R_Dave </a:t>
            </a:r>
            <a:endParaRPr lang="en-AU" sz="2400" dirty="0">
              <a:solidFill>
                <a:srgbClr val="CDD8C0"/>
              </a:solidFill>
              <a:latin typeface="Microsoft Sans Serif" pitchFamily="34" charset="0"/>
            </a:endParaRPr>
          </a:p>
        </p:txBody>
      </p:sp>
      <p:pic>
        <p:nvPicPr>
          <p:cNvPr id="10" name="Picture 10" descr="https://si0.twimg.com/a/1353701435/images/resources/twitter-bird-callout.png"/>
          <p:cNvPicPr>
            <a:picLocks noChangeAspect="1" noChangeArrowheads="1"/>
          </p:cNvPicPr>
          <p:nvPr/>
        </p:nvPicPr>
        <p:blipFill>
          <a:blip r:embed="rId4" cstate="print"/>
          <a:srcRect/>
          <a:stretch>
            <a:fillRect/>
          </a:stretch>
        </p:blipFill>
        <p:spPr bwMode="auto">
          <a:xfrm>
            <a:off x="300706" y="6387229"/>
            <a:ext cx="469653" cy="382372"/>
          </a:xfrm>
          <a:prstGeom prst="rect">
            <a:avLst/>
          </a:prstGeom>
          <a:noFill/>
          <a:ln w="9525">
            <a:noFill/>
            <a:miter lim="800000"/>
            <a:headEnd/>
            <a:tailEnd/>
          </a:ln>
        </p:spPr>
      </p:pic>
    </p:spTree>
    <p:extLst>
      <p:ext uri="{BB962C8B-B14F-4D97-AF65-F5344CB8AC3E}">
        <p14:creationId xmlns:p14="http://schemas.microsoft.com/office/powerpoint/2010/main" val="3385427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547" y="0"/>
            <a:ext cx="4836495" cy="3604222"/>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55996"/>
            <a:ext cx="4402670" cy="3302003"/>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r="24837"/>
          <a:stretch/>
        </p:blipFill>
        <p:spPr>
          <a:xfrm rot="10800000">
            <a:off x="7999012" y="0"/>
            <a:ext cx="6890853" cy="687589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7331" y="4679011"/>
            <a:ext cx="3870250" cy="2572919"/>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58178" y="0"/>
            <a:ext cx="3869403" cy="2890110"/>
          </a:xfrm>
          <a:prstGeom prst="rect">
            <a:avLst/>
          </a:prstGeom>
        </p:spPr>
      </p:pic>
      <p:sp>
        <p:nvSpPr>
          <p:cNvPr id="10" name="Content Placeholder 3"/>
          <p:cNvSpPr>
            <a:spLocks noGrp="1"/>
          </p:cNvSpPr>
          <p:nvPr>
            <p:ph idx="1"/>
          </p:nvPr>
        </p:nvSpPr>
        <p:spPr>
          <a:xfrm>
            <a:off x="2921009" y="6013926"/>
            <a:ext cx="1701800" cy="443442"/>
          </a:xfrm>
        </p:spPr>
        <p:txBody>
          <a:bodyPr>
            <a:normAutofit/>
          </a:bodyPr>
          <a:lstStyle/>
          <a:p>
            <a:pPr marL="0" indent="0">
              <a:buNone/>
            </a:pPr>
            <a:r>
              <a:rPr lang="en-AU" sz="1800" i="1" dirty="0" err="1" smtClean="0">
                <a:solidFill>
                  <a:srgbClr val="CDD8C0"/>
                </a:solidFill>
              </a:rPr>
              <a:t>Nuytsia</a:t>
            </a:r>
            <a:endParaRPr lang="en-AU" sz="1800" i="1" dirty="0">
              <a:solidFill>
                <a:srgbClr val="CDD8C0"/>
              </a:solidFill>
            </a:endParaRPr>
          </a:p>
        </p:txBody>
      </p:sp>
      <p:sp>
        <p:nvSpPr>
          <p:cNvPr id="11" name="Content Placeholder 3"/>
          <p:cNvSpPr txBox="1">
            <a:spLocks/>
          </p:cNvSpPr>
          <p:nvPr/>
        </p:nvSpPr>
        <p:spPr>
          <a:xfrm>
            <a:off x="1350435" y="3243296"/>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990000"/>
                </a:solidFill>
              </a:rPr>
              <a:t>Lysiana</a:t>
            </a:r>
            <a:endParaRPr lang="en-AU" sz="1800" i="1" dirty="0">
              <a:solidFill>
                <a:srgbClr val="990000"/>
              </a:solidFill>
            </a:endParaRPr>
          </a:p>
        </p:txBody>
      </p:sp>
      <p:sp>
        <p:nvSpPr>
          <p:cNvPr id="12" name="Content Placeholder 3"/>
          <p:cNvSpPr txBox="1">
            <a:spLocks/>
          </p:cNvSpPr>
          <p:nvPr/>
        </p:nvSpPr>
        <p:spPr>
          <a:xfrm>
            <a:off x="6796645" y="648147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Korthalsella</a:t>
            </a:r>
            <a:endParaRPr lang="en-AU" sz="1800" i="1" dirty="0">
              <a:solidFill>
                <a:srgbClr val="CDD8C0"/>
              </a:solidFill>
            </a:endParaRPr>
          </a:p>
        </p:txBody>
      </p:sp>
      <p:sp>
        <p:nvSpPr>
          <p:cNvPr id="13" name="Content Placeholder 3"/>
          <p:cNvSpPr txBox="1">
            <a:spLocks/>
          </p:cNvSpPr>
          <p:nvPr/>
        </p:nvSpPr>
        <p:spPr>
          <a:xfrm>
            <a:off x="4072143" y="2310950"/>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Psittacanthus</a:t>
            </a:r>
            <a:endParaRPr lang="en-AU" sz="1800" i="1" dirty="0">
              <a:solidFill>
                <a:srgbClr val="CDD8C0"/>
              </a:solidFill>
            </a:endParaRPr>
          </a:p>
        </p:txBody>
      </p:sp>
      <p:sp>
        <p:nvSpPr>
          <p:cNvPr id="14" name="Content Placeholder 3"/>
          <p:cNvSpPr txBox="1">
            <a:spLocks/>
          </p:cNvSpPr>
          <p:nvPr/>
        </p:nvSpPr>
        <p:spPr>
          <a:xfrm>
            <a:off x="10745546" y="645736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Viscum</a:t>
            </a:r>
            <a:endParaRPr lang="en-AU" sz="1800" i="1" dirty="0">
              <a:solidFill>
                <a:srgbClr val="CDD8C0"/>
              </a:solidFill>
            </a:endParaRP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val="0"/>
              </a:ext>
            </a:extLst>
          </a:blip>
          <a:srcRect l="34099" t="35518" r="34157" b="34553"/>
          <a:stretch/>
        </p:blipFill>
        <p:spPr>
          <a:xfrm>
            <a:off x="4157330" y="2870792"/>
            <a:ext cx="3870251" cy="2432728"/>
          </a:xfrm>
          <a:prstGeom prst="rect">
            <a:avLst/>
          </a:prstGeom>
        </p:spPr>
      </p:pic>
      <p:sp>
        <p:nvSpPr>
          <p:cNvPr id="16" name="Content Placeholder 3"/>
          <p:cNvSpPr txBox="1">
            <a:spLocks/>
          </p:cNvSpPr>
          <p:nvPr/>
        </p:nvSpPr>
        <p:spPr>
          <a:xfrm>
            <a:off x="4148161" y="4812801"/>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Amyema</a:t>
            </a:r>
            <a:endParaRPr lang="en-AU" sz="1800" i="1" dirty="0">
              <a:solidFill>
                <a:srgbClr val="CDD8C0"/>
              </a:solidFill>
            </a:endParaRPr>
          </a:p>
        </p:txBody>
      </p:sp>
    </p:spTree>
    <p:extLst>
      <p:ext uri="{BB962C8B-B14F-4D97-AF65-F5344CB8AC3E}">
        <p14:creationId xmlns:p14="http://schemas.microsoft.com/office/powerpoint/2010/main" val="4266059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338371" y="33868"/>
            <a:ext cx="1085961" cy="1134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r="27744"/>
          <a:stretch/>
        </p:blipFill>
        <p:spPr>
          <a:xfrm rot="10800000">
            <a:off x="8269357" y="-1"/>
            <a:ext cx="6620508" cy="6871915"/>
          </a:xfrm>
          <a:prstGeom prst="rect">
            <a:avLst/>
          </a:prstGeom>
        </p:spPr>
      </p:pic>
      <p:sp>
        <p:nvSpPr>
          <p:cNvPr id="16" name="Content Placeholder 3"/>
          <p:cNvSpPr txBox="1">
            <a:spLocks/>
          </p:cNvSpPr>
          <p:nvPr/>
        </p:nvSpPr>
        <p:spPr>
          <a:xfrm>
            <a:off x="10745546" y="645736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Viscum</a:t>
            </a:r>
            <a:endParaRPr lang="en-AU" sz="1800" i="1" dirty="0">
              <a:solidFill>
                <a:srgbClr val="CDD8C0"/>
              </a:solidFill>
            </a:endParaRPr>
          </a:p>
        </p:txBody>
      </p:sp>
      <p:sp>
        <p:nvSpPr>
          <p:cNvPr id="11" name="TextBox 10"/>
          <p:cNvSpPr txBox="1"/>
          <p:nvPr/>
        </p:nvSpPr>
        <p:spPr>
          <a:xfrm>
            <a:off x="4766064" y="6174628"/>
            <a:ext cx="2263063" cy="646331"/>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Calvin &amp; Wilson 2006 </a:t>
            </a:r>
            <a:r>
              <a:rPr lang="en-AU" i="1" dirty="0" smtClean="0">
                <a:latin typeface="Calibri" panose="020F0502020204030204" pitchFamily="34" charset="0"/>
                <a:cs typeface="Calibri" panose="020F0502020204030204" pitchFamily="34" charset="0"/>
              </a:rPr>
              <a:t>Flora </a:t>
            </a:r>
            <a:r>
              <a:rPr lang="en-AU" b="1" dirty="0" smtClean="0">
                <a:latin typeface="Calibri" panose="020F0502020204030204" pitchFamily="34" charset="0"/>
                <a:cs typeface="Calibri" panose="020F0502020204030204" pitchFamily="34" charset="0"/>
              </a:rPr>
              <a:t>201: </a:t>
            </a:r>
            <a:r>
              <a:rPr lang="en-AU" dirty="0" smtClean="0">
                <a:latin typeface="Calibri" panose="020F0502020204030204" pitchFamily="34" charset="0"/>
                <a:cs typeface="Calibri" panose="020F0502020204030204" pitchFamily="34" charset="0"/>
              </a:rPr>
              <a:t>51</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64</a:t>
            </a:r>
            <a:endParaRPr lang="en-AU" dirty="0">
              <a:latin typeface="Calibri" panose="020F0502020204030204" pitchFamily="34" charset="0"/>
              <a:cs typeface="Calibri" panose="020F0502020204030204" pitchFamily="34" charset="0"/>
            </a:endParaRPr>
          </a:p>
        </p:txBody>
      </p:sp>
      <p:pic>
        <p:nvPicPr>
          <p:cNvPr id="2" name="Picture 2" descr="https://ars.els-cdn.com/content/image/1-s2.0-S0367253005001064-gr1.jpg"/>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a:stretch/>
        </p:blipFill>
        <p:spPr bwMode="auto">
          <a:xfrm>
            <a:off x="-9392" y="-4877"/>
            <a:ext cx="4762738" cy="6862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109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rs.els-cdn.com/content/image/1-s2.0-S1055790308000377-g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17" y="686567"/>
            <a:ext cx="4320172" cy="55245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669" y="6365323"/>
            <a:ext cx="650017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Vidal-Russel &amp; Nickrent 2008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47: </a:t>
            </a:r>
            <a:r>
              <a:rPr lang="en-AU" dirty="0" smtClean="0">
                <a:latin typeface="Calibri" panose="020F0502020204030204" pitchFamily="34" charset="0"/>
                <a:cs typeface="Calibri" panose="020F0502020204030204" pitchFamily="34" charset="0"/>
              </a:rPr>
              <a:t>523</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537</a:t>
            </a:r>
            <a:endParaRPr lang="en-AU" dirty="0">
              <a:latin typeface="Calibri" panose="020F0502020204030204" pitchFamily="34" charset="0"/>
              <a:cs typeface="Calibri" panose="020F0502020204030204" pitchFamily="34" charset="0"/>
            </a:endParaRPr>
          </a:p>
        </p:txBody>
      </p:sp>
      <p:sp>
        <p:nvSpPr>
          <p:cNvPr id="4" name="Rectangle 3"/>
          <p:cNvSpPr/>
          <p:nvPr/>
        </p:nvSpPr>
        <p:spPr>
          <a:xfrm>
            <a:off x="7338371" y="33868"/>
            <a:ext cx="1085961" cy="1134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8" name="Picture 4" descr="Parasite-wood rabbi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43724" y="618265"/>
            <a:ext cx="3153503" cy="18921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images-na.ssl-images-amazon.com/images/I/61Lup62y80L._SL1200_.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87774" y="4653008"/>
            <a:ext cx="3143912" cy="188634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88055" y="2381692"/>
            <a:ext cx="2452955" cy="24529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r="27744"/>
          <a:stretch/>
        </p:blipFill>
        <p:spPr>
          <a:xfrm rot="10800000">
            <a:off x="8269357" y="-1"/>
            <a:ext cx="6620508" cy="6871915"/>
          </a:xfrm>
          <a:prstGeom prst="rect">
            <a:avLst/>
          </a:prstGeom>
        </p:spPr>
      </p:pic>
      <p:sp>
        <p:nvSpPr>
          <p:cNvPr id="13" name="Content Placeholder 3"/>
          <p:cNvSpPr txBox="1">
            <a:spLocks/>
          </p:cNvSpPr>
          <p:nvPr/>
        </p:nvSpPr>
        <p:spPr>
          <a:xfrm>
            <a:off x="10745546" y="645736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Viscum</a:t>
            </a:r>
            <a:endParaRPr lang="en-AU" sz="1800" i="1" dirty="0">
              <a:solidFill>
                <a:srgbClr val="CDD8C0"/>
              </a:solidFill>
            </a:endParaRPr>
          </a:p>
        </p:txBody>
      </p:sp>
    </p:spTree>
    <p:extLst>
      <p:ext uri="{BB962C8B-B14F-4D97-AF65-F5344CB8AC3E}">
        <p14:creationId xmlns:p14="http://schemas.microsoft.com/office/powerpoint/2010/main" val="3930607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rs.els-cdn.com/content/image/1-s2.0-S1055790317308217-gr2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5019" y="0"/>
            <a:ext cx="4178969" cy="675592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ars.els-cdn.com/content/image/1-s2.0-S1055790308000377-gr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817" y="686567"/>
            <a:ext cx="4320172" cy="55245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669" y="6365323"/>
            <a:ext cx="650017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Vidal-Russel &amp; Nickrent 2008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47: </a:t>
            </a:r>
            <a:r>
              <a:rPr lang="en-AU" dirty="0" smtClean="0">
                <a:latin typeface="Calibri" panose="020F0502020204030204" pitchFamily="34" charset="0"/>
                <a:cs typeface="Calibri" panose="020F0502020204030204" pitchFamily="34" charset="0"/>
              </a:rPr>
              <a:t>523</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537</a:t>
            </a:r>
            <a:endParaRPr lang="en-AU" dirty="0">
              <a:latin typeface="Calibri" panose="020F0502020204030204" pitchFamily="34" charset="0"/>
              <a:cs typeface="Calibri" panose="020F0502020204030204" pitchFamily="34" charset="0"/>
            </a:endParaRPr>
          </a:p>
        </p:txBody>
      </p:sp>
      <p:pic>
        <p:nvPicPr>
          <p:cNvPr id="7" name="Picture 2" descr="https://ars.els-cdn.com/content/image/1-s2.0-S1055790317308217-gr2_lr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6417" r="59512" b="43104"/>
          <a:stretch/>
        </p:blipFill>
        <p:spPr bwMode="auto">
          <a:xfrm>
            <a:off x="7121803" y="33868"/>
            <a:ext cx="1691997" cy="4953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338371" y="33868"/>
            <a:ext cx="1085961" cy="1134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p:cNvSpPr txBox="1"/>
          <p:nvPr/>
        </p:nvSpPr>
        <p:spPr>
          <a:xfrm>
            <a:off x="4543724" y="115635"/>
            <a:ext cx="650017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Liu et al. 2018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124: </a:t>
            </a:r>
            <a:r>
              <a:rPr lang="en-AU" dirty="0" smtClean="0">
                <a:latin typeface="Calibri" panose="020F0502020204030204" pitchFamily="34" charset="0"/>
                <a:cs typeface="Calibri" panose="020F0502020204030204" pitchFamily="34" charset="0"/>
              </a:rPr>
              <a:t>199</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212</a:t>
            </a:r>
            <a:endParaRPr lang="en-AU" dirty="0">
              <a:latin typeface="Calibri" panose="020F0502020204030204" pitchFamily="34" charset="0"/>
              <a:cs typeface="Calibri" panose="020F0502020204030204" pitchFamily="34" charset="0"/>
            </a:endParaRPr>
          </a:p>
        </p:txBody>
      </p:sp>
      <p:pic>
        <p:nvPicPr>
          <p:cNvPr id="1028" name="Picture 4" descr="Parasite-wood rabbit"/>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43724" y="618265"/>
            <a:ext cx="3153503" cy="18921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images-na.ssl-images-amazon.com/images/I/61Lup62y80L._SL1200_.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87774" y="4653008"/>
            <a:ext cx="3143912" cy="188634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88055" y="2381692"/>
            <a:ext cx="2452955" cy="2452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9367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rs.els-cdn.com/content/image/1-s2.0-S1055790317308217-gr2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5019" y="0"/>
            <a:ext cx="4178969" cy="67559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ars.els-cdn.com/content/image/1-s2.0-S1055790317308217-gr2_lr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6417" r="59512" b="43104"/>
          <a:stretch/>
        </p:blipFill>
        <p:spPr bwMode="auto">
          <a:xfrm>
            <a:off x="7121803" y="33868"/>
            <a:ext cx="1691997" cy="4953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338371" y="33868"/>
            <a:ext cx="1085961" cy="1134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p:cNvSpPr txBox="1"/>
          <p:nvPr/>
        </p:nvSpPr>
        <p:spPr>
          <a:xfrm>
            <a:off x="5432559" y="2700940"/>
            <a:ext cx="2921669" cy="646331"/>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Stem-parasitic</a:t>
            </a:r>
            <a:endParaRPr lang="en-AU" dirty="0">
              <a:latin typeface="Calibri" panose="020F0502020204030204" pitchFamily="34" charset="0"/>
              <a:cs typeface="Calibri" panose="020F0502020204030204" pitchFamily="34" charset="0"/>
            </a:endParaRPr>
          </a:p>
          <a:p>
            <a:r>
              <a:rPr lang="en-AU" dirty="0" smtClean="0">
                <a:latin typeface="Calibri" panose="020F0502020204030204" pitchFamily="34" charset="0"/>
                <a:cs typeface="Calibri" panose="020F0502020204030204" pitchFamily="34" charset="0"/>
              </a:rPr>
              <a:t>Root-parasitic</a:t>
            </a:r>
          </a:p>
        </p:txBody>
      </p:sp>
      <p:pic>
        <p:nvPicPr>
          <p:cNvPr id="26" name="Picture 25"/>
          <p:cNvPicPr>
            <a:picLocks noChangeAspect="1"/>
          </p:cNvPicPr>
          <p:nvPr/>
        </p:nvPicPr>
        <p:blipFill rotWithShape="1">
          <a:blip r:embed="rId3"/>
          <a:srcRect l="4862" t="9215" r="71474" b="47536"/>
          <a:stretch/>
        </p:blipFill>
        <p:spPr>
          <a:xfrm>
            <a:off x="179222" y="93182"/>
            <a:ext cx="5074097" cy="5935159"/>
          </a:xfrm>
          <a:prstGeom prst="rect">
            <a:avLst/>
          </a:prstGeom>
        </p:spPr>
      </p:pic>
      <p:sp>
        <p:nvSpPr>
          <p:cNvPr id="9" name="TextBox 8"/>
          <p:cNvSpPr txBox="1"/>
          <p:nvPr/>
        </p:nvSpPr>
        <p:spPr>
          <a:xfrm>
            <a:off x="4543724" y="115635"/>
            <a:ext cx="650017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Liu et al. 2018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124: </a:t>
            </a:r>
            <a:r>
              <a:rPr lang="en-AU" dirty="0" smtClean="0">
                <a:latin typeface="Calibri" panose="020F0502020204030204" pitchFamily="34" charset="0"/>
                <a:cs typeface="Calibri" panose="020F0502020204030204" pitchFamily="34" charset="0"/>
              </a:rPr>
              <a:t>199</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212</a:t>
            </a:r>
            <a:endParaRPr lang="en-AU" dirty="0">
              <a:latin typeface="Calibri" panose="020F0502020204030204" pitchFamily="34" charset="0"/>
              <a:cs typeface="Calibri" panose="020F0502020204030204" pitchFamily="34" charset="0"/>
            </a:endParaRPr>
          </a:p>
        </p:txBody>
      </p:sp>
      <p:sp>
        <p:nvSpPr>
          <p:cNvPr id="10" name="TextBox 9"/>
          <p:cNvSpPr txBox="1"/>
          <p:nvPr/>
        </p:nvSpPr>
        <p:spPr>
          <a:xfrm>
            <a:off x="247642" y="6110108"/>
            <a:ext cx="687416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Watson 2019 </a:t>
            </a:r>
            <a:r>
              <a:rPr lang="en-AU" i="1" dirty="0" smtClean="0">
                <a:latin typeface="Calibri" panose="020F0502020204030204" pitchFamily="34" charset="0"/>
                <a:cs typeface="Calibri" panose="020F0502020204030204" pitchFamily="34" charset="0"/>
              </a:rPr>
              <a:t>Mistletoes of Southern Australia (2</a:t>
            </a:r>
            <a:r>
              <a:rPr lang="en-AU" i="1" baseline="30000" dirty="0" smtClean="0">
                <a:latin typeface="Calibri" panose="020F0502020204030204" pitchFamily="34" charset="0"/>
                <a:cs typeface="Calibri" panose="020F0502020204030204" pitchFamily="34" charset="0"/>
              </a:rPr>
              <a:t>nd</a:t>
            </a:r>
            <a:r>
              <a:rPr lang="en-AU" i="1" dirty="0" smtClean="0">
                <a:latin typeface="Calibri" panose="020F0502020204030204" pitchFamily="34" charset="0"/>
                <a:cs typeface="Calibri" panose="020F0502020204030204" pitchFamily="34" charset="0"/>
              </a:rPr>
              <a:t> ed.) </a:t>
            </a:r>
            <a:r>
              <a:rPr lang="en-AU" dirty="0" smtClean="0">
                <a:latin typeface="Calibri" panose="020F0502020204030204" pitchFamily="34" charset="0"/>
                <a:cs typeface="Calibri" panose="020F0502020204030204" pitchFamily="34" charset="0"/>
              </a:rPr>
              <a:t>CSIRO Publishing</a:t>
            </a:r>
            <a:endParaRPr lang="en-AU" dirty="0">
              <a:latin typeface="Calibri" panose="020F0502020204030204" pitchFamily="34" charset="0"/>
              <a:cs typeface="Calibri" panose="020F0502020204030204" pitchFamily="34" charset="0"/>
            </a:endParaRPr>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37206" t="61357" r="58254" b="26271"/>
          <a:stretch/>
        </p:blipFill>
        <p:spPr>
          <a:xfrm>
            <a:off x="5142272" y="2706017"/>
            <a:ext cx="311582" cy="721519"/>
          </a:xfrm>
          <a:prstGeom prst="rect">
            <a:avLst/>
          </a:prstGeom>
        </p:spPr>
      </p:pic>
    </p:spTree>
    <p:extLst>
      <p:ext uri="{BB962C8B-B14F-4D97-AF65-F5344CB8AC3E}">
        <p14:creationId xmlns:p14="http://schemas.microsoft.com/office/powerpoint/2010/main" val="1298749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rotWithShape="1">
          <a:blip r:embed="rId2"/>
          <a:srcRect l="4862" t="9215" r="71474" b="47536"/>
          <a:stretch/>
        </p:blipFill>
        <p:spPr>
          <a:xfrm>
            <a:off x="179222" y="93182"/>
            <a:ext cx="5074097" cy="5935159"/>
          </a:xfrm>
          <a:prstGeom prst="rect">
            <a:avLst/>
          </a:prstGeom>
        </p:spPr>
      </p:pic>
      <p:sp>
        <p:nvSpPr>
          <p:cNvPr id="7" name="TextBox 6"/>
          <p:cNvSpPr txBox="1"/>
          <p:nvPr/>
        </p:nvSpPr>
        <p:spPr>
          <a:xfrm>
            <a:off x="5420612" y="955941"/>
            <a:ext cx="2844969" cy="646331"/>
          </a:xfrm>
          <a:prstGeom prst="rect">
            <a:avLst/>
          </a:prstGeom>
          <a:noFill/>
        </p:spPr>
        <p:txBody>
          <a:bodyPr wrap="square" rtlCol="0">
            <a:spAutoFit/>
          </a:bodyPr>
          <a:lstStyle/>
          <a:p>
            <a:r>
              <a:rPr lang="en-AU" dirty="0" err="1" smtClean="0">
                <a:solidFill>
                  <a:schemeClr val="bg2">
                    <a:lumMod val="75000"/>
                  </a:schemeClr>
                </a:solidFill>
                <a:latin typeface="Calibri" panose="020F0502020204030204" pitchFamily="34" charset="0"/>
                <a:cs typeface="Calibri" panose="020F0502020204030204" pitchFamily="34" charset="0"/>
              </a:rPr>
              <a:t>Amphorogynaceae</a:t>
            </a:r>
            <a:endParaRPr lang="en-AU" dirty="0" smtClean="0">
              <a:solidFill>
                <a:schemeClr val="bg2">
                  <a:lumMod val="75000"/>
                </a:schemeClr>
              </a:solidFill>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8" name="TextBox 7"/>
          <p:cNvSpPr txBox="1"/>
          <p:nvPr/>
        </p:nvSpPr>
        <p:spPr>
          <a:xfrm>
            <a:off x="5333835" y="1917401"/>
            <a:ext cx="2422769" cy="646331"/>
          </a:xfrm>
          <a:prstGeom prst="rect">
            <a:avLst/>
          </a:prstGeom>
          <a:noFill/>
        </p:spPr>
        <p:txBody>
          <a:bodyPr wrap="square" rtlCol="0">
            <a:spAutoFit/>
          </a:bodyPr>
          <a:lstStyle/>
          <a:p>
            <a:r>
              <a:rPr lang="en-AU" dirty="0" smtClean="0">
                <a:solidFill>
                  <a:schemeClr val="bg2">
                    <a:lumMod val="75000"/>
                  </a:schemeClr>
                </a:solidFill>
                <a:latin typeface="Calibri" panose="020F0502020204030204" pitchFamily="34" charset="0"/>
                <a:cs typeface="Calibri" panose="020F0502020204030204" pitchFamily="34" charset="0"/>
              </a:rPr>
              <a:t> ‘</a:t>
            </a:r>
            <a:r>
              <a:rPr lang="en-AU" dirty="0" err="1" smtClean="0">
                <a:solidFill>
                  <a:schemeClr val="bg2">
                    <a:lumMod val="75000"/>
                  </a:schemeClr>
                </a:solidFill>
                <a:latin typeface="Calibri" panose="020F0502020204030204" pitchFamily="34" charset="0"/>
                <a:cs typeface="Calibri" panose="020F0502020204030204" pitchFamily="34" charset="0"/>
              </a:rPr>
              <a:t>Santalaceae</a:t>
            </a:r>
            <a:r>
              <a:rPr lang="en-AU" dirty="0" smtClean="0">
                <a:solidFill>
                  <a:schemeClr val="bg2">
                    <a:lumMod val="75000"/>
                  </a:schemeClr>
                </a:solidFill>
                <a:latin typeface="Calibri" panose="020F0502020204030204" pitchFamily="34" charset="0"/>
                <a:cs typeface="Calibri" panose="020F0502020204030204" pitchFamily="34" charset="0"/>
              </a:rPr>
              <a:t>’</a:t>
            </a:r>
            <a:endParaRPr lang="en-AU" dirty="0" smtClean="0">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9" name="TextBox 8"/>
          <p:cNvSpPr txBox="1"/>
          <p:nvPr/>
        </p:nvSpPr>
        <p:spPr>
          <a:xfrm>
            <a:off x="5392038" y="3693959"/>
            <a:ext cx="2422769" cy="646331"/>
          </a:xfrm>
          <a:prstGeom prst="rect">
            <a:avLst/>
          </a:prstGeom>
          <a:noFill/>
        </p:spPr>
        <p:txBody>
          <a:bodyPr wrap="square" rtlCol="0">
            <a:spAutoFit/>
          </a:bodyPr>
          <a:lstStyle/>
          <a:p>
            <a:r>
              <a:rPr lang="en-AU" dirty="0" smtClean="0">
                <a:solidFill>
                  <a:srgbClr val="990000"/>
                </a:solidFill>
                <a:latin typeface="Calibri" panose="020F0502020204030204" pitchFamily="34" charset="0"/>
                <a:cs typeface="Calibri" panose="020F0502020204030204" pitchFamily="34" charset="0"/>
              </a:rPr>
              <a:t>Loranthaceae</a:t>
            </a:r>
          </a:p>
          <a:p>
            <a:endParaRPr lang="en-AU" dirty="0">
              <a:latin typeface="Calibri" panose="020F0502020204030204" pitchFamily="34" charset="0"/>
              <a:cs typeface="Calibri" panose="020F0502020204030204" pitchFamily="34" charset="0"/>
            </a:endParaRPr>
          </a:p>
        </p:txBody>
      </p:sp>
      <p:sp>
        <p:nvSpPr>
          <p:cNvPr id="12" name="TextBox 11"/>
          <p:cNvSpPr txBox="1"/>
          <p:nvPr/>
        </p:nvSpPr>
        <p:spPr>
          <a:xfrm>
            <a:off x="5392036" y="4961449"/>
            <a:ext cx="2692570" cy="646331"/>
          </a:xfrm>
          <a:prstGeom prst="rect">
            <a:avLst/>
          </a:prstGeom>
          <a:noFill/>
        </p:spPr>
        <p:txBody>
          <a:bodyPr wrap="square" rtlCol="0">
            <a:spAutoFit/>
          </a:bodyPr>
          <a:lstStyle/>
          <a:p>
            <a:r>
              <a:rPr lang="en-AU" dirty="0" err="1" smtClean="0">
                <a:solidFill>
                  <a:schemeClr val="bg2">
                    <a:lumMod val="75000"/>
                  </a:schemeClr>
                </a:solidFill>
                <a:latin typeface="Calibri" panose="020F0502020204030204" pitchFamily="34" charset="0"/>
                <a:cs typeface="Calibri" panose="020F0502020204030204" pitchFamily="34" charset="0"/>
              </a:rPr>
              <a:t>Misodendronaceae</a:t>
            </a:r>
            <a:endParaRPr lang="en-AU" dirty="0" smtClean="0">
              <a:solidFill>
                <a:schemeClr val="bg2">
                  <a:lumMod val="75000"/>
                </a:schemeClr>
              </a:solidFill>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13" name="TextBox 12"/>
          <p:cNvSpPr txBox="1"/>
          <p:nvPr/>
        </p:nvSpPr>
        <p:spPr>
          <a:xfrm>
            <a:off x="5411085" y="450868"/>
            <a:ext cx="2422769" cy="646331"/>
          </a:xfrm>
          <a:prstGeom prst="rect">
            <a:avLst/>
          </a:prstGeom>
          <a:noFill/>
        </p:spPr>
        <p:txBody>
          <a:bodyPr wrap="square" rtlCol="0">
            <a:spAutoFit/>
          </a:bodyPr>
          <a:lstStyle/>
          <a:p>
            <a:r>
              <a:rPr lang="en-AU" dirty="0" smtClean="0">
                <a:solidFill>
                  <a:schemeClr val="accent6">
                    <a:lumMod val="50000"/>
                  </a:schemeClr>
                </a:solidFill>
                <a:latin typeface="Calibri" panose="020F0502020204030204" pitchFamily="34" charset="0"/>
                <a:cs typeface="Calibri" panose="020F0502020204030204" pitchFamily="34" charset="0"/>
              </a:rPr>
              <a:t>Viscaceae</a:t>
            </a:r>
          </a:p>
          <a:p>
            <a:endParaRPr lang="en-AU" dirty="0">
              <a:latin typeface="Calibri" panose="020F0502020204030204" pitchFamily="34" charset="0"/>
              <a:cs typeface="Calibri" panose="020F0502020204030204" pitchFamily="34" charset="0"/>
            </a:endParaRPr>
          </a:p>
        </p:txBody>
      </p:sp>
      <p:cxnSp>
        <p:nvCxnSpPr>
          <p:cNvPr id="14" name="Straight Connector 13"/>
          <p:cNvCxnSpPr/>
          <p:nvPr/>
        </p:nvCxnSpPr>
        <p:spPr>
          <a:xfrm flipV="1">
            <a:off x="1550298" y="415661"/>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0" name="Picture 4" descr="http://ibc.lynxeds.com/files/pictures/IMG_4502.jpg"/>
          <p:cNvPicPr>
            <a:picLocks noChangeAspect="1" noChangeArrowheads="1"/>
          </p:cNvPicPr>
          <p:nvPr/>
        </p:nvPicPr>
        <p:blipFill rotWithShape="1">
          <a:blip r:embed="rId3">
            <a:extLst>
              <a:ext uri="{28A0092B-C50C-407E-A947-70E740481C1C}">
                <a14:useLocalDpi xmlns:a14="http://schemas.microsoft.com/office/drawing/2010/main" val="0"/>
              </a:ext>
            </a:extLst>
          </a:blip>
          <a:srcRect l="14184" t="10937" r="18490"/>
          <a:stretch/>
        </p:blipFill>
        <p:spPr bwMode="auto">
          <a:xfrm>
            <a:off x="7331522" y="-4753"/>
            <a:ext cx="2845460" cy="279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http://ibc.lynxeds.com/files/pictures/SwallowtailCotinga-305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925" t="10840" r="14062" b="6193"/>
          <a:stretch/>
        </p:blipFill>
        <p:spPr bwMode="auto">
          <a:xfrm>
            <a:off x="7331521" y="2778947"/>
            <a:ext cx="1414754" cy="230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410688" y="5939536"/>
            <a:ext cx="6500171" cy="830997"/>
          </a:xfrm>
          <a:prstGeom prst="rect">
            <a:avLst/>
          </a:prstGeom>
          <a:noFill/>
        </p:spPr>
        <p:txBody>
          <a:bodyPr wrap="square" rtlCol="0">
            <a:spAutoFit/>
          </a:bodyPr>
          <a:lstStyle/>
          <a:p>
            <a:r>
              <a:rPr lang="en-AU" sz="2400" dirty="0" smtClean="0">
                <a:latin typeface="Calibri" panose="020F0502020204030204" pitchFamily="34" charset="0"/>
                <a:cs typeface="Calibri" panose="020F0502020204030204" pitchFamily="34" charset="0"/>
              </a:rPr>
              <a:t>Which came first: </a:t>
            </a:r>
          </a:p>
          <a:p>
            <a:r>
              <a:rPr lang="en-AU" sz="2400" dirty="0" smtClean="0">
                <a:latin typeface="Calibri" panose="020F0502020204030204" pitchFamily="34" charset="0"/>
                <a:cs typeface="Calibri" panose="020F0502020204030204" pitchFamily="34" charset="0"/>
              </a:rPr>
              <a:t>the chicken </a:t>
            </a:r>
            <a:r>
              <a:rPr lang="en-AU" sz="2400" dirty="0" smtClean="0">
                <a:solidFill>
                  <a:schemeClr val="accent6">
                    <a:lumMod val="50000"/>
                  </a:schemeClr>
                </a:solidFill>
                <a:latin typeface="Calibri" panose="020F0502020204030204" pitchFamily="34" charset="0"/>
                <a:cs typeface="Calibri" panose="020F0502020204030204" pitchFamily="34" charset="0"/>
              </a:rPr>
              <a:t>mistletoe</a:t>
            </a:r>
            <a:r>
              <a:rPr lang="en-AU" sz="2400" dirty="0" smtClean="0">
                <a:latin typeface="Calibri" panose="020F0502020204030204" pitchFamily="34" charset="0"/>
                <a:cs typeface="Calibri" panose="020F0502020204030204" pitchFamily="34" charset="0"/>
              </a:rPr>
              <a:t> or the egg </a:t>
            </a:r>
            <a:r>
              <a:rPr lang="en-AU" sz="2400" dirty="0" smtClean="0">
                <a:solidFill>
                  <a:srgbClr val="990000"/>
                </a:solidFill>
                <a:latin typeface="Calibri" panose="020F0502020204030204" pitchFamily="34" charset="0"/>
                <a:cs typeface="Calibri" panose="020F0502020204030204" pitchFamily="34" charset="0"/>
              </a:rPr>
              <a:t>disperser</a:t>
            </a:r>
            <a:r>
              <a:rPr lang="en-AU" sz="2400" dirty="0" smtClean="0">
                <a:latin typeface="Calibri" panose="020F0502020204030204" pitchFamily="34" charset="0"/>
                <a:cs typeface="Calibri" panose="020F0502020204030204" pitchFamily="34" charset="0"/>
              </a:rPr>
              <a:t>?</a:t>
            </a:r>
            <a:endParaRPr lang="en-AU" sz="2400" dirty="0">
              <a:latin typeface="Calibri" panose="020F0502020204030204" pitchFamily="34" charset="0"/>
              <a:cs typeface="Calibri" panose="020F0502020204030204" pitchFamily="34"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6981" y="-80209"/>
            <a:ext cx="2015019" cy="3019456"/>
          </a:xfrm>
          <a:prstGeom prst="rect">
            <a:avLst/>
          </a:prstGeom>
        </p:spPr>
      </p:pic>
      <p:pic>
        <p:nvPicPr>
          <p:cNvPr id="19" name="Picture 5" descr="Chestnut-bellied Euphonia (©Nick Athana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73857" y="2779768"/>
            <a:ext cx="2157992" cy="215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El colibrí picoespada (Ensifera ensifera) Un colibrí picoespada adulto mide unos 24 a 25 cm de longitud total, de los cuales 10 a 12 cm corresponden a este pico. Llevar una carga tan larga puede resultar difícil; cuando se posa, el colibrí, quizás para mantener su equilibrio, lleva el pico levantado, apuntando hacia el cielo.: "/>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360" b="1"/>
          <a:stretch/>
        </p:blipFill>
        <p:spPr bwMode="auto">
          <a:xfrm>
            <a:off x="8712474" y="2779058"/>
            <a:ext cx="1465994" cy="216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https://focusingonwildlife.com/news/wp-content/uploads/2013/03/The_Banquet_Aves_Filipinas_2013.jpg"/>
          <p:cNvPicPr>
            <a:picLocks noChangeAspect="1" noChangeArrowheads="1"/>
          </p:cNvPicPr>
          <p:nvPr/>
        </p:nvPicPr>
        <p:blipFill rotWithShape="1">
          <a:blip r:embed="rId8">
            <a:extLst>
              <a:ext uri="{28A0092B-C50C-407E-A947-70E740481C1C}">
                <a14:useLocalDpi xmlns:a14="http://schemas.microsoft.com/office/drawing/2010/main" val="0"/>
              </a:ext>
            </a:extLst>
          </a:blip>
          <a:srcRect l="2907" t="2587"/>
          <a:stretch/>
        </p:blipFill>
        <p:spPr bwMode="auto">
          <a:xfrm>
            <a:off x="7331520" y="4939699"/>
            <a:ext cx="4937861" cy="220132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a:xfrm>
            <a:off x="978694" y="6477105"/>
            <a:ext cx="935831" cy="130105"/>
          </a:xfrm>
          <a:prstGeom prst="line">
            <a:avLst/>
          </a:prstGeom>
          <a:ln w="254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p:nvPr/>
        </p:nvCxnSpPr>
        <p:spPr>
          <a:xfrm>
            <a:off x="4002520" y="6513583"/>
            <a:ext cx="503998" cy="130105"/>
          </a:xfrm>
          <a:prstGeom prst="line">
            <a:avLst/>
          </a:prstGeom>
          <a:ln w="25400">
            <a:solidFill>
              <a:srgbClr val="990000"/>
            </a:solidFill>
          </a:ln>
        </p:spPr>
        <p:style>
          <a:lnRef idx="3">
            <a:schemeClr val="accent6"/>
          </a:lnRef>
          <a:fillRef idx="0">
            <a:schemeClr val="accent6"/>
          </a:fillRef>
          <a:effectRef idx="2">
            <a:schemeClr val="accent6"/>
          </a:effectRef>
          <a:fontRef idx="minor">
            <a:schemeClr val="tx1"/>
          </a:fontRef>
        </p:style>
      </p:cxnSp>
      <p:cxnSp>
        <p:nvCxnSpPr>
          <p:cNvPr id="35" name="Straight Connector 34"/>
          <p:cNvCxnSpPr/>
          <p:nvPr/>
        </p:nvCxnSpPr>
        <p:spPr>
          <a:xfrm flipV="1">
            <a:off x="2219533" y="401090"/>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20528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a:srcRect l="4862" t="9215" r="71474" b="47536"/>
          <a:stretch/>
        </p:blipFill>
        <p:spPr>
          <a:xfrm>
            <a:off x="179222" y="93182"/>
            <a:ext cx="5074097" cy="5935159"/>
          </a:xfrm>
          <a:prstGeom prst="rect">
            <a:avLst/>
          </a:prstGeom>
        </p:spPr>
      </p:pic>
      <p:sp>
        <p:nvSpPr>
          <p:cNvPr id="11" name="TextBox 10"/>
          <p:cNvSpPr txBox="1"/>
          <p:nvPr/>
        </p:nvSpPr>
        <p:spPr>
          <a:xfrm>
            <a:off x="2787344" y="6223000"/>
            <a:ext cx="6500171" cy="369332"/>
          </a:xfrm>
          <a:prstGeom prst="rect">
            <a:avLst/>
          </a:prstGeom>
          <a:noFill/>
        </p:spPr>
        <p:txBody>
          <a:bodyPr wrap="square" rtlCol="0">
            <a:spAutoFit/>
          </a:bodyPr>
          <a:lstStyle/>
          <a:p>
            <a:r>
              <a:rPr lang="en-AU" dirty="0" err="1" smtClean="0">
                <a:latin typeface="Calibri" panose="020F0502020204030204" pitchFamily="34" charset="0"/>
                <a:cs typeface="Calibri" panose="020F0502020204030204" pitchFamily="34" charset="0"/>
              </a:rPr>
              <a:t>Jetz</a:t>
            </a:r>
            <a:r>
              <a:rPr lang="en-AU" dirty="0" smtClean="0">
                <a:latin typeface="Calibri" panose="020F0502020204030204" pitchFamily="34" charset="0"/>
                <a:cs typeface="Calibri" panose="020F0502020204030204" pitchFamily="34" charset="0"/>
              </a:rPr>
              <a:t> </a:t>
            </a:r>
            <a:r>
              <a:rPr lang="en-AU" i="1" dirty="0" smtClean="0">
                <a:latin typeface="Calibri" panose="020F0502020204030204" pitchFamily="34" charset="0"/>
                <a:cs typeface="Calibri" panose="020F0502020204030204" pitchFamily="34" charset="0"/>
              </a:rPr>
              <a:t>et al. </a:t>
            </a:r>
            <a:r>
              <a:rPr lang="en-AU" dirty="0" smtClean="0">
                <a:latin typeface="Calibri" panose="020F0502020204030204" pitchFamily="34" charset="0"/>
                <a:cs typeface="Calibri" panose="020F0502020204030204" pitchFamily="34" charset="0"/>
              </a:rPr>
              <a:t>2012  </a:t>
            </a:r>
            <a:r>
              <a:rPr lang="en-AU" i="1" dirty="0" smtClean="0">
                <a:latin typeface="Calibri" panose="020F0502020204030204" pitchFamily="34" charset="0"/>
                <a:cs typeface="Calibri" panose="020F0502020204030204" pitchFamily="34" charset="0"/>
              </a:rPr>
              <a:t>Nature </a:t>
            </a:r>
            <a:r>
              <a:rPr lang="en-AU" b="1" dirty="0" smtClean="0">
                <a:latin typeface="Calibri" panose="020F0502020204030204" pitchFamily="34" charset="0"/>
                <a:cs typeface="Calibri" panose="020F0502020204030204" pitchFamily="34" charset="0"/>
              </a:rPr>
              <a:t>491</a:t>
            </a:r>
            <a:r>
              <a:rPr lang="en-AU" dirty="0" smtClean="0">
                <a:latin typeface="Calibri" panose="020F0502020204030204" pitchFamily="34" charset="0"/>
                <a:cs typeface="Calibri" panose="020F0502020204030204" pitchFamily="34" charset="0"/>
              </a:rPr>
              <a:t>: 444</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448</a:t>
            </a:r>
            <a:endParaRPr lang="en-AU" dirty="0">
              <a:latin typeface="Calibri" panose="020F0502020204030204" pitchFamily="34" charset="0"/>
              <a:cs typeface="Calibri" panose="020F0502020204030204" pitchFamily="34" charset="0"/>
            </a:endParaRPr>
          </a:p>
        </p:txBody>
      </p:sp>
      <p:sp>
        <p:nvSpPr>
          <p:cNvPr id="15" name="Rectangle 14"/>
          <p:cNvSpPr/>
          <p:nvPr/>
        </p:nvSpPr>
        <p:spPr>
          <a:xfrm>
            <a:off x="10970571" y="5600856"/>
            <a:ext cx="1085961" cy="1134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4" name="Straight Connector 23"/>
          <p:cNvCxnSpPr/>
          <p:nvPr/>
        </p:nvCxnSpPr>
        <p:spPr>
          <a:xfrm flipV="1">
            <a:off x="1550298" y="415661"/>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2219533" y="401090"/>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9" name="Picture 2" descr="http://i.imgur.com/zKDvvfS.png"/>
          <p:cNvPicPr>
            <a:picLocks noChangeAspect="1" noChangeArrowheads="1"/>
          </p:cNvPicPr>
          <p:nvPr/>
        </p:nvPicPr>
        <p:blipFill rotWithShape="1">
          <a:blip r:embed="rId3">
            <a:extLst>
              <a:ext uri="{28A0092B-C50C-407E-A947-70E740481C1C}">
                <a14:useLocalDpi xmlns:a14="http://schemas.microsoft.com/office/drawing/2010/main" val="0"/>
              </a:ext>
            </a:extLst>
          </a:blip>
          <a:srcRect r="5411"/>
          <a:stretch/>
        </p:blipFill>
        <p:spPr bwMode="auto">
          <a:xfrm>
            <a:off x="6821069" y="87793"/>
            <a:ext cx="4803737" cy="693250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0974767" y="5723468"/>
            <a:ext cx="1085961" cy="1134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606806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2"/>
          <a:srcRect l="4862" t="9215" r="71474" b="47536"/>
          <a:stretch/>
        </p:blipFill>
        <p:spPr>
          <a:xfrm>
            <a:off x="179222" y="93182"/>
            <a:ext cx="5074097" cy="5935159"/>
          </a:xfrm>
          <a:prstGeom prst="rect">
            <a:avLst/>
          </a:prstGeom>
        </p:spPr>
      </p:pic>
      <p:pic>
        <p:nvPicPr>
          <p:cNvPr id="10" name="Picture 2" descr="http://i.imgur.com/zKDvvfS.png"/>
          <p:cNvPicPr>
            <a:picLocks noChangeAspect="1" noChangeArrowheads="1"/>
          </p:cNvPicPr>
          <p:nvPr/>
        </p:nvPicPr>
        <p:blipFill rotWithShape="1">
          <a:blip r:embed="rId3">
            <a:extLst>
              <a:ext uri="{28A0092B-C50C-407E-A947-70E740481C1C}">
                <a14:useLocalDpi xmlns:a14="http://schemas.microsoft.com/office/drawing/2010/main" val="0"/>
              </a:ext>
            </a:extLst>
          </a:blip>
          <a:srcRect r="5411"/>
          <a:stretch/>
        </p:blipFill>
        <p:spPr bwMode="auto">
          <a:xfrm>
            <a:off x="6821069" y="87793"/>
            <a:ext cx="4803737" cy="693250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0974767" y="5723468"/>
            <a:ext cx="1085961" cy="1134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9102935" y="80248"/>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8902095" y="3944453"/>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2787344" y="6223000"/>
            <a:ext cx="6500171" cy="369332"/>
          </a:xfrm>
          <a:prstGeom prst="rect">
            <a:avLst/>
          </a:prstGeom>
          <a:noFill/>
        </p:spPr>
        <p:txBody>
          <a:bodyPr wrap="square" rtlCol="0">
            <a:spAutoFit/>
          </a:bodyPr>
          <a:lstStyle/>
          <a:p>
            <a:r>
              <a:rPr lang="en-AU" dirty="0" err="1" smtClean="0">
                <a:latin typeface="Calibri" panose="020F0502020204030204" pitchFamily="34" charset="0"/>
                <a:cs typeface="Calibri" panose="020F0502020204030204" pitchFamily="34" charset="0"/>
              </a:rPr>
              <a:t>Jetz</a:t>
            </a:r>
            <a:r>
              <a:rPr lang="en-AU" dirty="0" smtClean="0">
                <a:latin typeface="Calibri" panose="020F0502020204030204" pitchFamily="34" charset="0"/>
                <a:cs typeface="Calibri" panose="020F0502020204030204" pitchFamily="34" charset="0"/>
              </a:rPr>
              <a:t> </a:t>
            </a:r>
            <a:r>
              <a:rPr lang="en-AU" i="1" dirty="0" smtClean="0">
                <a:latin typeface="Calibri" panose="020F0502020204030204" pitchFamily="34" charset="0"/>
                <a:cs typeface="Calibri" panose="020F0502020204030204" pitchFamily="34" charset="0"/>
              </a:rPr>
              <a:t>et al. </a:t>
            </a:r>
            <a:r>
              <a:rPr lang="en-AU" dirty="0" smtClean="0">
                <a:latin typeface="Calibri" panose="020F0502020204030204" pitchFamily="34" charset="0"/>
                <a:cs typeface="Calibri" panose="020F0502020204030204" pitchFamily="34" charset="0"/>
              </a:rPr>
              <a:t>2012  </a:t>
            </a:r>
            <a:r>
              <a:rPr lang="en-AU" i="1" dirty="0" smtClean="0">
                <a:latin typeface="Calibri" panose="020F0502020204030204" pitchFamily="34" charset="0"/>
                <a:cs typeface="Calibri" panose="020F0502020204030204" pitchFamily="34" charset="0"/>
              </a:rPr>
              <a:t>Nature </a:t>
            </a:r>
            <a:r>
              <a:rPr lang="en-AU" b="1" dirty="0" smtClean="0">
                <a:latin typeface="Calibri" panose="020F0502020204030204" pitchFamily="34" charset="0"/>
                <a:cs typeface="Calibri" panose="020F0502020204030204" pitchFamily="34" charset="0"/>
              </a:rPr>
              <a:t>491</a:t>
            </a:r>
            <a:r>
              <a:rPr lang="en-AU" dirty="0" smtClean="0">
                <a:latin typeface="Calibri" panose="020F0502020204030204" pitchFamily="34" charset="0"/>
                <a:cs typeface="Calibri" panose="020F0502020204030204" pitchFamily="34" charset="0"/>
              </a:rPr>
              <a:t>: 444</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448</a:t>
            </a:r>
            <a:endParaRPr lang="en-AU" dirty="0">
              <a:latin typeface="Calibri" panose="020F0502020204030204" pitchFamily="34" charset="0"/>
              <a:cs typeface="Calibri" panose="020F0502020204030204" pitchFamily="34" charset="0"/>
            </a:endParaRPr>
          </a:p>
        </p:txBody>
      </p:sp>
      <p:cxnSp>
        <p:nvCxnSpPr>
          <p:cNvPr id="13" name="Straight Connector 12"/>
          <p:cNvCxnSpPr/>
          <p:nvPr/>
        </p:nvCxnSpPr>
        <p:spPr>
          <a:xfrm flipV="1">
            <a:off x="9399922" y="110163"/>
            <a:ext cx="1" cy="6370151"/>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550298" y="415661"/>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219533" y="401090"/>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015473" y="110867"/>
            <a:ext cx="1" cy="6370151"/>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418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4862" t="9215" r="71474" b="47536"/>
          <a:stretch/>
        </p:blipFill>
        <p:spPr>
          <a:xfrm>
            <a:off x="179222" y="93182"/>
            <a:ext cx="5074097" cy="5935159"/>
          </a:xfrm>
          <a:prstGeom prst="rect">
            <a:avLst/>
          </a:prstGeom>
        </p:spPr>
      </p:pic>
      <p:pic>
        <p:nvPicPr>
          <p:cNvPr id="3074" name="Picture 2" descr="http://www.geologypage.com/wp-content/uploads/2014/04/Paleoge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0"/>
            <a:ext cx="5486400" cy="27432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oranthaceae Atkinsonia ligustrina"/>
          <p:cNvPicPr>
            <a:picLocks noChangeAspect="1" noChangeArrowheads="1"/>
          </p:cNvPicPr>
          <p:nvPr/>
        </p:nvPicPr>
        <p:blipFill rotWithShape="1">
          <a:blip r:embed="rId4">
            <a:extLst>
              <a:ext uri="{28A0092B-C50C-407E-A947-70E740481C1C}">
                <a14:useLocalDpi xmlns:a14="http://schemas.microsoft.com/office/drawing/2010/main" val="0"/>
              </a:ext>
            </a:extLst>
          </a:blip>
          <a:srcRect l="10014"/>
          <a:stretch/>
        </p:blipFill>
        <p:spPr bwMode="auto">
          <a:xfrm>
            <a:off x="6705599" y="2743199"/>
            <a:ext cx="5555311" cy="411567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Mature Fru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09287" y="2886688"/>
            <a:ext cx="1540933" cy="1540933"/>
          </a:xfrm>
          <a:prstGeom prst="rect">
            <a:avLst/>
          </a:prstGeom>
          <a:noFill/>
          <a:extLst>
            <a:ext uri="{909E8E84-426E-40DD-AFC4-6F175D3DCCD1}">
              <a14:hiddenFill xmlns:a14="http://schemas.microsoft.com/office/drawing/2010/main">
                <a:solidFill>
                  <a:srgbClr val="FFFFFF"/>
                </a:solidFill>
              </a14:hiddenFill>
            </a:ext>
          </a:extLst>
        </p:spPr>
      </p:pic>
      <p:sp>
        <p:nvSpPr>
          <p:cNvPr id="16" name="Content Placeholder 3"/>
          <p:cNvSpPr txBox="1">
            <a:spLocks/>
          </p:cNvSpPr>
          <p:nvPr/>
        </p:nvSpPr>
        <p:spPr>
          <a:xfrm>
            <a:off x="10813281" y="645736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Atkinsonia</a:t>
            </a:r>
            <a:endParaRPr lang="en-AU" sz="1800" i="1" dirty="0">
              <a:solidFill>
                <a:srgbClr val="CDD8C0"/>
              </a:solidFill>
            </a:endParaRPr>
          </a:p>
        </p:txBody>
      </p:sp>
      <p:sp>
        <p:nvSpPr>
          <p:cNvPr id="9" name="TextBox 8"/>
          <p:cNvSpPr txBox="1"/>
          <p:nvPr/>
        </p:nvSpPr>
        <p:spPr>
          <a:xfrm>
            <a:off x="5487682" y="2558534"/>
            <a:ext cx="1098855"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~55 </a:t>
            </a:r>
            <a:r>
              <a:rPr lang="en-AU" dirty="0" err="1" smtClean="0">
                <a:latin typeface="Calibri" panose="020F0502020204030204" pitchFamily="34" charset="0"/>
                <a:cs typeface="Calibri" panose="020F0502020204030204" pitchFamily="34" charset="0"/>
              </a:rPr>
              <a:t>mya</a:t>
            </a:r>
            <a:endParaRPr lang="en-AU" dirty="0">
              <a:latin typeface="Calibri" panose="020F0502020204030204" pitchFamily="34" charset="0"/>
              <a:cs typeface="Calibri" panose="020F0502020204030204" pitchFamily="34" charset="0"/>
            </a:endParaRPr>
          </a:p>
        </p:txBody>
      </p:sp>
      <p:sp>
        <p:nvSpPr>
          <p:cNvPr id="22" name="Oval 21"/>
          <p:cNvSpPr/>
          <p:nvPr/>
        </p:nvSpPr>
        <p:spPr>
          <a:xfrm>
            <a:off x="1923486" y="3611031"/>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1235981" y="6301744"/>
            <a:ext cx="650017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Liu et al. 2018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124: </a:t>
            </a:r>
            <a:r>
              <a:rPr lang="en-AU" dirty="0" smtClean="0">
                <a:latin typeface="Calibri" panose="020F0502020204030204" pitchFamily="34" charset="0"/>
                <a:cs typeface="Calibri" panose="020F0502020204030204" pitchFamily="34" charset="0"/>
              </a:rPr>
              <a:t>199</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212</a:t>
            </a:r>
            <a:endParaRPr lang="en-A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8783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a:srcRect l="4862" t="9215" r="71474" b="47536"/>
          <a:stretch/>
        </p:blipFill>
        <p:spPr>
          <a:xfrm>
            <a:off x="179222" y="93182"/>
            <a:ext cx="5074097" cy="5935159"/>
          </a:xfrm>
          <a:prstGeom prst="rect">
            <a:avLst/>
          </a:prstGeom>
        </p:spPr>
      </p:pic>
      <p:pic>
        <p:nvPicPr>
          <p:cNvPr id="8" name="Picture 2" descr="Time-calibrated phylogeny of 193 marsupial species based on ML topology (supplementary data set S1, Supplementary Material online). All nodes are strongly supported by all three methods (ML bootstrap â¥90%, Bayesian posterior probability â¥0.95, and parsimony bootstrap â¥90%) unless indicated by a dot. Black dot indicates a node appears in trees inferred using all three methods but is not strongly supported in at least one tree. Blue dot indicates node absent in Bayesian tree, green dot indicates node absent in parsimony tree, and red dot indicates node absent in both Bayesian and parsimony trees. Shading behind branches reflects ancestral distribution as estimated using Lagrange: light blue for the Americas; orange for Australia; and red for New Guinea and Wallacea. Lineages that are inferred by Lagrange to be codistributed between Australia and New Guinea/Wallacea are shaded purple. Numbers indicate New Guinean/Wallacean âold endemicâ clades (see main text): 1) New Guinean/Wallacean bandicoots (Echymiperinae and Peroryctinae), 2) âMurexiaâ dasyures, and 3) cuscuses (phalangerin possums). Geological epochs are marked on the x-axis: Late Cretaceous, Paleocene, Eocene, Oligocene, Miocene, Pliocene (Pi), and Pleistocene (Pt). The Holocene (â¼11 ka to the present day) is not visible at this scale. Parsimony optimization of distribution based on the ML topology gives comparable overall results (supplementary data set S1, Supplementary Material online). Individual species names and locus coverage are presented in supplementary figure S1, Supplementary Material on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171" y="134016"/>
            <a:ext cx="5089358" cy="6613581"/>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7604404" y="1372937"/>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p:cNvSpPr txBox="1"/>
          <p:nvPr/>
        </p:nvSpPr>
        <p:spPr>
          <a:xfrm>
            <a:off x="1345030" y="6297978"/>
            <a:ext cx="515514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Mitchell et al. 2014 </a:t>
            </a:r>
            <a:r>
              <a:rPr lang="en-AU" i="1" dirty="0" smtClean="0">
                <a:latin typeface="Calibri" panose="020F0502020204030204" pitchFamily="34" charset="0"/>
                <a:cs typeface="Calibri" panose="020F0502020204030204" pitchFamily="34" charset="0"/>
              </a:rPr>
              <a:t>Mol. Biol. &amp;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31</a:t>
            </a:r>
            <a:r>
              <a:rPr lang="en-AU" dirty="0" smtClean="0">
                <a:latin typeface="Calibri" panose="020F0502020204030204" pitchFamily="34" charset="0"/>
                <a:cs typeface="Calibri" panose="020F0502020204030204" pitchFamily="34" charset="0"/>
              </a:rPr>
              <a:t>: 2322</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2330</a:t>
            </a:r>
            <a:endParaRPr lang="en-AU" dirty="0">
              <a:latin typeface="Calibri" panose="020F0502020204030204" pitchFamily="34" charset="0"/>
              <a:cs typeface="Calibri" panose="020F0502020204030204" pitchFamily="34" charset="0"/>
            </a:endParaRPr>
          </a:p>
        </p:txBody>
      </p:sp>
      <p:sp>
        <p:nvSpPr>
          <p:cNvPr id="10" name="TextBox 9"/>
          <p:cNvSpPr txBox="1"/>
          <p:nvPr/>
        </p:nvSpPr>
        <p:spPr>
          <a:xfrm>
            <a:off x="5487682" y="2558534"/>
            <a:ext cx="1098855"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~55 </a:t>
            </a:r>
            <a:r>
              <a:rPr lang="en-AU" dirty="0" err="1" smtClean="0">
                <a:latin typeface="Calibri" panose="020F0502020204030204" pitchFamily="34" charset="0"/>
                <a:cs typeface="Calibri" panose="020F0502020204030204" pitchFamily="34" charset="0"/>
              </a:rPr>
              <a:t>mya</a:t>
            </a:r>
            <a:endParaRPr lang="en-AU" dirty="0">
              <a:latin typeface="Calibri" panose="020F0502020204030204" pitchFamily="34" charset="0"/>
              <a:cs typeface="Calibri" panose="020F0502020204030204" pitchFamily="34" charset="0"/>
            </a:endParaRPr>
          </a:p>
        </p:txBody>
      </p:sp>
      <p:sp>
        <p:nvSpPr>
          <p:cNvPr id="24" name="Oval 23"/>
          <p:cNvSpPr/>
          <p:nvPr/>
        </p:nvSpPr>
        <p:spPr>
          <a:xfrm>
            <a:off x="1923486" y="3611031"/>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63257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a:srcRect l="4862" t="9215" r="71474" b="47536"/>
          <a:stretch/>
        </p:blipFill>
        <p:spPr>
          <a:xfrm>
            <a:off x="179222" y="93182"/>
            <a:ext cx="5074097" cy="5935159"/>
          </a:xfrm>
          <a:prstGeom prst="rect">
            <a:avLst/>
          </a:prstGeom>
        </p:spPr>
      </p:pic>
      <p:pic>
        <p:nvPicPr>
          <p:cNvPr id="8" name="Picture 2" descr="Time-calibrated phylogeny of 193 marsupial species based on ML topology (supplementary data set S1, Supplementary Material online). All nodes are strongly supported by all three methods (ML bootstrap â¥90%, Bayesian posterior probability â¥0.95, and parsimony bootstrap â¥90%) unless indicated by a dot. Black dot indicates a node appears in trees inferred using all three methods but is not strongly supported in at least one tree. Blue dot indicates node absent in Bayesian tree, green dot indicates node absent in parsimony tree, and red dot indicates node absent in both Bayesian and parsimony trees. Shading behind branches reflects ancestral distribution as estimated using Lagrange: light blue for the Americas; orange for Australia; and red for New Guinea and Wallacea. Lineages that are inferred by Lagrange to be codistributed between Australia and New Guinea/Wallacea are shaded purple. Numbers indicate New Guinean/Wallacean âold endemicâ clades (see main text): 1) New Guinean/Wallacean bandicoots (Echymiperinae and Peroryctinae), 2) âMurexiaâ dasyures, and 3) cuscuses (phalangerin possums). Geological epochs are marked on the x-axis: Late Cretaceous, Paleocene, Eocene, Oligocene, Miocene, Pliocene (Pi), and Pleistocene (Pt). The Holocene (â¼11 ka to the present day) is not visible at this scale. Parsimony optimization of distribution based on the ML topology gives comparable overall results (supplementary data set S1, Supplementary Material online). Individual species names and locus coverage are presented in supplementary figure S1, Supplementary Material on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171" y="134016"/>
            <a:ext cx="5089358" cy="6613581"/>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7604404" y="1372937"/>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2" descr="conservacionchi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2382" y="2165014"/>
            <a:ext cx="4226259" cy="4226259"/>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3"/>
          <p:cNvSpPr>
            <a:spLocks noGrp="1"/>
          </p:cNvSpPr>
          <p:nvPr>
            <p:ph idx="1"/>
          </p:nvPr>
        </p:nvSpPr>
        <p:spPr>
          <a:xfrm>
            <a:off x="6155265" y="5964765"/>
            <a:ext cx="1701800" cy="443442"/>
          </a:xfrm>
        </p:spPr>
        <p:txBody>
          <a:bodyPr>
            <a:normAutofit/>
          </a:bodyPr>
          <a:lstStyle/>
          <a:p>
            <a:pPr marL="0" indent="0">
              <a:buNone/>
            </a:pPr>
            <a:r>
              <a:rPr lang="en-AU" sz="1800" i="1" dirty="0" err="1" smtClean="0">
                <a:solidFill>
                  <a:srgbClr val="CDD8C0"/>
                </a:solidFill>
              </a:rPr>
              <a:t>Dromiciops</a:t>
            </a:r>
            <a:endParaRPr lang="en-AU" sz="1800" i="1" dirty="0">
              <a:solidFill>
                <a:srgbClr val="CDD8C0"/>
              </a:solidFill>
            </a:endParaRPr>
          </a:p>
        </p:txBody>
      </p:sp>
      <p:sp>
        <p:nvSpPr>
          <p:cNvPr id="11" name="TextBox 10"/>
          <p:cNvSpPr txBox="1"/>
          <p:nvPr/>
        </p:nvSpPr>
        <p:spPr>
          <a:xfrm>
            <a:off x="875799" y="6348895"/>
            <a:ext cx="5155141" cy="369332"/>
          </a:xfrm>
          <a:prstGeom prst="rect">
            <a:avLst/>
          </a:prstGeom>
          <a:noFill/>
        </p:spPr>
        <p:txBody>
          <a:bodyPr wrap="square" rtlCol="0">
            <a:spAutoFit/>
          </a:bodyPr>
          <a:lstStyle/>
          <a:p>
            <a:r>
              <a:rPr lang="en-AU" dirty="0"/>
              <a:t>Javier </a:t>
            </a:r>
            <a:r>
              <a:rPr lang="en-AU" dirty="0" smtClean="0"/>
              <a:t>Godoy-</a:t>
            </a:r>
            <a:r>
              <a:rPr lang="en-AU" dirty="0" err="1" smtClean="0"/>
              <a:t>Güinao</a:t>
            </a:r>
            <a:r>
              <a:rPr lang="en-AU" dirty="0" smtClean="0"/>
              <a:t> </a:t>
            </a:r>
            <a:r>
              <a:rPr lang="en-AU" i="1" dirty="0" smtClean="0"/>
              <a:t>et al. </a:t>
            </a:r>
            <a:r>
              <a:rPr lang="en-AU" dirty="0" smtClean="0"/>
              <a:t>2018</a:t>
            </a:r>
            <a:r>
              <a:rPr lang="en-AU" dirty="0"/>
              <a:t> </a:t>
            </a:r>
            <a:r>
              <a:rPr lang="en-AU" i="1" dirty="0" smtClean="0"/>
              <a:t>Ecosphere</a:t>
            </a:r>
            <a:r>
              <a:rPr lang="en-AU" dirty="0" smtClean="0"/>
              <a:t> </a:t>
            </a:r>
            <a:r>
              <a:rPr lang="en-AU" b="1" dirty="0" smtClean="0"/>
              <a:t>9</a:t>
            </a:r>
            <a:r>
              <a:rPr lang="en-AU" dirty="0" smtClean="0"/>
              <a:t>: e02424</a:t>
            </a:r>
            <a:endParaRPr lang="en-AU" dirty="0">
              <a:latin typeface="Calibri" panose="020F0502020204030204" pitchFamily="34" charset="0"/>
              <a:cs typeface="Calibri" panose="020F0502020204030204" pitchFamily="34" charset="0"/>
            </a:endParaRPr>
          </a:p>
        </p:txBody>
      </p:sp>
      <p:pic>
        <p:nvPicPr>
          <p:cNvPr id="2050" name="Picture 2" descr="Image result for dromiciops mistleto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9345" y="134016"/>
            <a:ext cx="2268341" cy="1699067"/>
          </a:xfrm>
          <a:prstGeom prst="rect">
            <a:avLst/>
          </a:prstGeom>
          <a:noFill/>
          <a:extLst>
            <a:ext uri="{909E8E84-426E-40DD-AFC4-6F175D3DCCD1}">
              <a14:hiddenFill xmlns:a14="http://schemas.microsoft.com/office/drawing/2010/main">
                <a:solidFill>
                  <a:srgbClr val="FFFFFF"/>
                </a:solidFill>
              </a14:hiddenFill>
            </a:ext>
          </a:extLst>
        </p:spPr>
      </p:pic>
      <p:sp>
        <p:nvSpPr>
          <p:cNvPr id="22" name="Oval 21"/>
          <p:cNvSpPr/>
          <p:nvPr/>
        </p:nvSpPr>
        <p:spPr>
          <a:xfrm>
            <a:off x="1923486" y="3611031"/>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1840376" y="6001820"/>
            <a:ext cx="5155141" cy="369332"/>
          </a:xfrm>
          <a:prstGeom prst="rect">
            <a:avLst/>
          </a:prstGeom>
          <a:noFill/>
        </p:spPr>
        <p:txBody>
          <a:bodyPr wrap="square" rtlCol="0">
            <a:spAutoFit/>
          </a:bodyPr>
          <a:lstStyle/>
          <a:p>
            <a:r>
              <a:rPr lang="en-AU" dirty="0" err="1" smtClean="0"/>
              <a:t>Amico</a:t>
            </a:r>
            <a:r>
              <a:rPr lang="en-AU" dirty="0"/>
              <a:t> </a:t>
            </a:r>
            <a:r>
              <a:rPr lang="en-AU" dirty="0" smtClean="0"/>
              <a:t>&amp; </a:t>
            </a:r>
            <a:r>
              <a:rPr lang="en-AU" dirty="0" err="1" smtClean="0"/>
              <a:t>Aizen</a:t>
            </a:r>
            <a:r>
              <a:rPr lang="en-AU" dirty="0" smtClean="0"/>
              <a:t> </a:t>
            </a:r>
            <a:r>
              <a:rPr lang="en-AU" dirty="0"/>
              <a:t>2000. </a:t>
            </a:r>
            <a:r>
              <a:rPr lang="en-AU" i="1" dirty="0" smtClean="0"/>
              <a:t>Nature</a:t>
            </a:r>
            <a:r>
              <a:rPr lang="en-AU" dirty="0" smtClean="0"/>
              <a:t> </a:t>
            </a:r>
            <a:r>
              <a:rPr lang="en-AU" b="1" dirty="0" smtClean="0"/>
              <a:t>408</a:t>
            </a:r>
            <a:r>
              <a:rPr lang="en-AU" dirty="0" smtClean="0"/>
              <a:t>: 929–930</a:t>
            </a:r>
            <a:endParaRPr lang="en-A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3836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2"/>
          <a:srcRect l="4862" t="9215" r="71474" b="47536"/>
          <a:stretch/>
        </p:blipFill>
        <p:spPr>
          <a:xfrm>
            <a:off x="179222" y="93182"/>
            <a:ext cx="5074097" cy="5935159"/>
          </a:xfrm>
          <a:prstGeom prst="rect">
            <a:avLst/>
          </a:prstGeom>
        </p:spPr>
      </p:pic>
      <p:pic>
        <p:nvPicPr>
          <p:cNvPr id="9" name="Picture 4" descr="Image result for world map 70 million years a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10"/>
            <a:ext cx="54864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Amphorogynaceae Daenikera corallin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2743190"/>
            <a:ext cx="2743200" cy="411995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7162799" y="6414558"/>
            <a:ext cx="1701800" cy="443442"/>
          </a:xfrm>
        </p:spPr>
        <p:txBody>
          <a:bodyPr>
            <a:normAutofit/>
          </a:bodyPr>
          <a:lstStyle/>
          <a:p>
            <a:pPr marL="0" indent="0">
              <a:buNone/>
            </a:pPr>
            <a:r>
              <a:rPr lang="en-AU" sz="1800" i="1" dirty="0" err="1" smtClean="0">
                <a:solidFill>
                  <a:srgbClr val="CDD8C0"/>
                </a:solidFill>
              </a:rPr>
              <a:t>Daenikera</a:t>
            </a:r>
            <a:endParaRPr lang="en-AU" sz="1800" i="1" dirty="0">
              <a:solidFill>
                <a:srgbClr val="CDD8C0"/>
              </a:solidFill>
            </a:endParaRPr>
          </a:p>
        </p:txBody>
      </p:sp>
      <p:pic>
        <p:nvPicPr>
          <p:cNvPr id="8198" name="Picture 6" descr="Pyrularia pubera, I_TQBH1549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7462" y="2743190"/>
            <a:ext cx="2771431" cy="2078573"/>
          </a:xfrm>
          <a:prstGeom prst="rect">
            <a:avLst/>
          </a:prstGeom>
          <a:noFill/>
          <a:extLst>
            <a:ext uri="{909E8E84-426E-40DD-AFC4-6F175D3DCCD1}">
              <a14:hiddenFill xmlns:a14="http://schemas.microsoft.com/office/drawing/2010/main">
                <a:solidFill>
                  <a:srgbClr val="FFFFFF"/>
                </a:solidFill>
              </a14:hiddenFill>
            </a:ext>
          </a:extLst>
        </p:spPr>
      </p:pic>
      <p:sp>
        <p:nvSpPr>
          <p:cNvPr id="16" name="Content Placeholder 3"/>
          <p:cNvSpPr txBox="1">
            <a:spLocks/>
          </p:cNvSpPr>
          <p:nvPr/>
        </p:nvSpPr>
        <p:spPr>
          <a:xfrm>
            <a:off x="9719732" y="4357153"/>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Pyrularia</a:t>
            </a:r>
            <a:endParaRPr lang="en-AU" sz="1800" i="1" dirty="0">
              <a:solidFill>
                <a:srgbClr val="CDD8C0"/>
              </a:solidFill>
            </a:endParaRPr>
          </a:p>
        </p:txBody>
      </p:sp>
      <p:pic>
        <p:nvPicPr>
          <p:cNvPr id="8200" name="Picture 8" descr="Image result for opil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48801" y="4811505"/>
            <a:ext cx="2743200" cy="2057400"/>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3"/>
          <p:cNvSpPr txBox="1">
            <a:spLocks/>
          </p:cNvSpPr>
          <p:nvPr/>
        </p:nvSpPr>
        <p:spPr>
          <a:xfrm>
            <a:off x="9567335" y="641455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Opilia</a:t>
            </a:r>
            <a:endParaRPr lang="en-AU" sz="1800" i="1" dirty="0">
              <a:solidFill>
                <a:srgbClr val="CDD8C0"/>
              </a:solidFill>
            </a:endParaRPr>
          </a:p>
        </p:txBody>
      </p:sp>
      <p:sp>
        <p:nvSpPr>
          <p:cNvPr id="13" name="TextBox 12"/>
          <p:cNvSpPr txBox="1"/>
          <p:nvPr/>
        </p:nvSpPr>
        <p:spPr>
          <a:xfrm>
            <a:off x="4914032" y="2865365"/>
            <a:ext cx="1098855"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~70 </a:t>
            </a:r>
            <a:r>
              <a:rPr lang="en-AU" dirty="0" err="1" smtClean="0">
                <a:latin typeface="Calibri" panose="020F0502020204030204" pitchFamily="34" charset="0"/>
                <a:cs typeface="Calibri" panose="020F0502020204030204" pitchFamily="34" charset="0"/>
              </a:rPr>
              <a:t>mya</a:t>
            </a:r>
            <a:endParaRPr lang="en-AU" dirty="0">
              <a:latin typeface="Calibri" panose="020F0502020204030204" pitchFamily="34" charset="0"/>
              <a:cs typeface="Calibri" panose="020F0502020204030204" pitchFamily="34" charset="0"/>
            </a:endParaRPr>
          </a:p>
        </p:txBody>
      </p:sp>
      <p:sp>
        <p:nvSpPr>
          <p:cNvPr id="14" name="Oval 13"/>
          <p:cNvSpPr/>
          <p:nvPr/>
        </p:nvSpPr>
        <p:spPr>
          <a:xfrm>
            <a:off x="1246991" y="570666"/>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33669" y="6365323"/>
            <a:ext cx="6500171"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Vidal-Russel &amp; Nickrent 2008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47: </a:t>
            </a:r>
            <a:r>
              <a:rPr lang="en-AU" dirty="0" smtClean="0">
                <a:latin typeface="Calibri" panose="020F0502020204030204" pitchFamily="34" charset="0"/>
                <a:cs typeface="Calibri" panose="020F0502020204030204" pitchFamily="34" charset="0"/>
              </a:rPr>
              <a:t>523</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537</a:t>
            </a:r>
            <a:endParaRPr lang="en-A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3031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rotWithShape="1">
          <a:blip r:embed="rId2"/>
          <a:srcRect l="4862" t="9215" r="71474" b="47536"/>
          <a:stretch/>
        </p:blipFill>
        <p:spPr>
          <a:xfrm>
            <a:off x="179222" y="93182"/>
            <a:ext cx="5074097" cy="5935159"/>
          </a:xfrm>
          <a:prstGeom prst="rect">
            <a:avLst/>
          </a:prstGeom>
        </p:spPr>
      </p:pic>
      <p:pic>
        <p:nvPicPr>
          <p:cNvPr id="5122" name="Picture 2" descr="https://ars.els-cdn.com/content/image/1-s2.0-S1055790314000827-gr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1313" y="134016"/>
            <a:ext cx="5947353" cy="639378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345030" y="6297978"/>
            <a:ext cx="5155141" cy="369332"/>
          </a:xfrm>
          <a:prstGeom prst="rect">
            <a:avLst/>
          </a:prstGeom>
          <a:noFill/>
        </p:spPr>
        <p:txBody>
          <a:bodyPr wrap="square" rtlCol="0">
            <a:spAutoFit/>
          </a:bodyPr>
          <a:lstStyle/>
          <a:p>
            <a:r>
              <a:rPr lang="en-AU" dirty="0" err="1" smtClean="0">
                <a:latin typeface="Calibri" panose="020F0502020204030204" pitchFamily="34" charset="0"/>
                <a:cs typeface="Calibri" panose="020F0502020204030204" pitchFamily="34" charset="0"/>
              </a:rPr>
              <a:t>Pozzi</a:t>
            </a:r>
            <a:r>
              <a:rPr lang="en-AU" dirty="0" smtClean="0">
                <a:latin typeface="Calibri" panose="020F0502020204030204" pitchFamily="34" charset="0"/>
                <a:cs typeface="Calibri" panose="020F0502020204030204" pitchFamily="34" charset="0"/>
              </a:rPr>
              <a:t> </a:t>
            </a:r>
            <a:r>
              <a:rPr lang="en-AU" i="1" dirty="0" smtClean="0">
                <a:latin typeface="Calibri" panose="020F0502020204030204" pitchFamily="34" charset="0"/>
                <a:cs typeface="Calibri" panose="020F0502020204030204" pitchFamily="34" charset="0"/>
              </a:rPr>
              <a:t>et al. </a:t>
            </a:r>
            <a:r>
              <a:rPr lang="en-AU" dirty="0" smtClean="0">
                <a:latin typeface="Calibri" panose="020F0502020204030204" pitchFamily="34" charset="0"/>
                <a:cs typeface="Calibri" panose="020F0502020204030204" pitchFamily="34" charset="0"/>
              </a:rPr>
              <a:t>2014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75</a:t>
            </a:r>
            <a:r>
              <a:rPr lang="en-AU" dirty="0" smtClean="0">
                <a:latin typeface="Calibri" panose="020F0502020204030204" pitchFamily="34" charset="0"/>
                <a:cs typeface="Calibri" panose="020F0502020204030204" pitchFamily="34" charset="0"/>
              </a:rPr>
              <a:t>: 165</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183</a:t>
            </a:r>
            <a:endParaRPr lang="en-AU" dirty="0">
              <a:latin typeface="Calibri" panose="020F0502020204030204" pitchFamily="34" charset="0"/>
              <a:cs typeface="Calibri" panose="020F0502020204030204" pitchFamily="34" charset="0"/>
            </a:endParaRPr>
          </a:p>
        </p:txBody>
      </p:sp>
      <p:sp>
        <p:nvSpPr>
          <p:cNvPr id="9" name="TextBox 8"/>
          <p:cNvSpPr txBox="1"/>
          <p:nvPr/>
        </p:nvSpPr>
        <p:spPr>
          <a:xfrm>
            <a:off x="4914032" y="2865365"/>
            <a:ext cx="1098855"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~70 </a:t>
            </a:r>
            <a:r>
              <a:rPr lang="en-AU" dirty="0" err="1" smtClean="0">
                <a:latin typeface="Calibri" panose="020F0502020204030204" pitchFamily="34" charset="0"/>
                <a:cs typeface="Calibri" panose="020F0502020204030204" pitchFamily="34" charset="0"/>
              </a:rPr>
              <a:t>mya</a:t>
            </a:r>
            <a:endParaRPr lang="en-AU" dirty="0">
              <a:latin typeface="Calibri" panose="020F0502020204030204" pitchFamily="34" charset="0"/>
              <a:cs typeface="Calibri" panose="020F0502020204030204" pitchFamily="34" charset="0"/>
            </a:endParaRPr>
          </a:p>
        </p:txBody>
      </p:sp>
      <p:sp>
        <p:nvSpPr>
          <p:cNvPr id="13" name="Oval 12"/>
          <p:cNvSpPr/>
          <p:nvPr/>
        </p:nvSpPr>
        <p:spPr>
          <a:xfrm>
            <a:off x="6137058" y="4797708"/>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Oval 22"/>
          <p:cNvSpPr/>
          <p:nvPr/>
        </p:nvSpPr>
        <p:spPr>
          <a:xfrm>
            <a:off x="1246991" y="570666"/>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117913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2"/>
          <a:srcRect l="4862" t="9215" r="71474" b="47536"/>
          <a:stretch/>
        </p:blipFill>
        <p:spPr>
          <a:xfrm>
            <a:off x="179222" y="93182"/>
            <a:ext cx="5074097" cy="5935159"/>
          </a:xfrm>
          <a:prstGeom prst="rect">
            <a:avLst/>
          </a:prstGeom>
        </p:spPr>
      </p:pic>
      <p:cxnSp>
        <p:nvCxnSpPr>
          <p:cNvPr id="8" name="Straight Connector 7"/>
          <p:cNvCxnSpPr/>
          <p:nvPr/>
        </p:nvCxnSpPr>
        <p:spPr>
          <a:xfrm flipV="1">
            <a:off x="1812688" y="415661"/>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5122" name="Picture 2" descr="https://ars.els-cdn.com/content/image/1-s2.0-S1055790314000827-gr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1313" y="134016"/>
            <a:ext cx="5947353" cy="6393784"/>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p:cNvSpPr/>
          <p:nvPr/>
        </p:nvSpPr>
        <p:spPr>
          <a:xfrm>
            <a:off x="6137058" y="4797708"/>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2" descr="Image result for purgatoriu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01601" y="303521"/>
            <a:ext cx="4392978" cy="572474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345030" y="6297978"/>
            <a:ext cx="5155141" cy="369332"/>
          </a:xfrm>
          <a:prstGeom prst="rect">
            <a:avLst/>
          </a:prstGeom>
          <a:noFill/>
        </p:spPr>
        <p:txBody>
          <a:bodyPr wrap="square" rtlCol="0">
            <a:spAutoFit/>
          </a:bodyPr>
          <a:lstStyle/>
          <a:p>
            <a:r>
              <a:rPr lang="en-AU" dirty="0" err="1" smtClean="0">
                <a:latin typeface="Calibri" panose="020F0502020204030204" pitchFamily="34" charset="0"/>
                <a:cs typeface="Calibri" panose="020F0502020204030204" pitchFamily="34" charset="0"/>
              </a:rPr>
              <a:t>Pozzi</a:t>
            </a:r>
            <a:r>
              <a:rPr lang="en-AU" dirty="0" smtClean="0">
                <a:latin typeface="Calibri" panose="020F0502020204030204" pitchFamily="34" charset="0"/>
                <a:cs typeface="Calibri" panose="020F0502020204030204" pitchFamily="34" charset="0"/>
              </a:rPr>
              <a:t> </a:t>
            </a:r>
            <a:r>
              <a:rPr lang="en-AU" i="1" dirty="0" smtClean="0">
                <a:latin typeface="Calibri" panose="020F0502020204030204" pitchFamily="34" charset="0"/>
                <a:cs typeface="Calibri" panose="020F0502020204030204" pitchFamily="34" charset="0"/>
              </a:rPr>
              <a:t>et al. </a:t>
            </a:r>
            <a:r>
              <a:rPr lang="en-AU" dirty="0" smtClean="0">
                <a:latin typeface="Calibri" panose="020F0502020204030204" pitchFamily="34" charset="0"/>
                <a:cs typeface="Calibri" panose="020F0502020204030204" pitchFamily="34" charset="0"/>
              </a:rPr>
              <a:t>2014 </a:t>
            </a:r>
            <a:r>
              <a:rPr lang="en-AU" i="1" dirty="0" smtClean="0">
                <a:latin typeface="Calibri" panose="020F0502020204030204" pitchFamily="34" charset="0"/>
                <a:cs typeface="Calibri" panose="020F0502020204030204" pitchFamily="34" charset="0"/>
              </a:rPr>
              <a:t>Mol. </a:t>
            </a:r>
            <a:r>
              <a:rPr lang="en-AU" i="1" dirty="0" err="1" smtClean="0">
                <a:latin typeface="Calibri" panose="020F0502020204030204" pitchFamily="34" charset="0"/>
                <a:cs typeface="Calibri" panose="020F0502020204030204" pitchFamily="34" charset="0"/>
              </a:rPr>
              <a:t>Phylogenet</a:t>
            </a:r>
            <a:r>
              <a:rPr lang="en-AU" i="1" dirty="0" smtClean="0">
                <a:latin typeface="Calibri" panose="020F0502020204030204" pitchFamily="34" charset="0"/>
                <a:cs typeface="Calibri" panose="020F0502020204030204" pitchFamily="34" charset="0"/>
              </a:rPr>
              <a:t>. </a:t>
            </a:r>
            <a:r>
              <a:rPr lang="en-AU" i="1" dirty="0" err="1" smtClean="0">
                <a:latin typeface="Calibri" panose="020F0502020204030204" pitchFamily="34" charset="0"/>
                <a:cs typeface="Calibri" panose="020F0502020204030204" pitchFamily="34" charset="0"/>
              </a:rPr>
              <a:t>Evol</a:t>
            </a:r>
            <a:r>
              <a:rPr lang="en-AU" i="1" dirty="0" smtClean="0">
                <a:latin typeface="Calibri" panose="020F0502020204030204" pitchFamily="34" charset="0"/>
                <a:cs typeface="Calibri" panose="020F0502020204030204" pitchFamily="34" charset="0"/>
              </a:rPr>
              <a:t>. </a:t>
            </a:r>
            <a:r>
              <a:rPr lang="en-AU" b="1" dirty="0" smtClean="0">
                <a:latin typeface="Calibri" panose="020F0502020204030204" pitchFamily="34" charset="0"/>
                <a:cs typeface="Calibri" panose="020F0502020204030204" pitchFamily="34" charset="0"/>
              </a:rPr>
              <a:t>75</a:t>
            </a:r>
            <a:r>
              <a:rPr lang="en-AU" dirty="0" smtClean="0">
                <a:latin typeface="Calibri" panose="020F0502020204030204" pitchFamily="34" charset="0"/>
                <a:cs typeface="Calibri" panose="020F0502020204030204" pitchFamily="34" charset="0"/>
              </a:rPr>
              <a:t>: 165</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183</a:t>
            </a:r>
            <a:endParaRPr lang="en-AU" dirty="0">
              <a:latin typeface="Calibri" panose="020F0502020204030204" pitchFamily="34" charset="0"/>
              <a:cs typeface="Calibri" panose="020F0502020204030204" pitchFamily="34" charset="0"/>
            </a:endParaRPr>
          </a:p>
        </p:txBody>
      </p:sp>
      <p:sp>
        <p:nvSpPr>
          <p:cNvPr id="13" name="Content Placeholder 3"/>
          <p:cNvSpPr txBox="1">
            <a:spLocks/>
          </p:cNvSpPr>
          <p:nvPr/>
        </p:nvSpPr>
        <p:spPr>
          <a:xfrm>
            <a:off x="7730063" y="569488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Purgatorius</a:t>
            </a:r>
            <a:endParaRPr lang="en-AU" sz="1800" i="1" dirty="0">
              <a:solidFill>
                <a:srgbClr val="CDD8C0"/>
              </a:solidFill>
            </a:endParaRPr>
          </a:p>
        </p:txBody>
      </p:sp>
      <p:sp>
        <p:nvSpPr>
          <p:cNvPr id="15" name="TextBox 14"/>
          <p:cNvSpPr txBox="1"/>
          <p:nvPr/>
        </p:nvSpPr>
        <p:spPr>
          <a:xfrm>
            <a:off x="4914032" y="2865365"/>
            <a:ext cx="1098855" cy="369332"/>
          </a:xfrm>
          <a:prstGeom prst="rect">
            <a:avLst/>
          </a:prstGeom>
          <a:noFill/>
        </p:spPr>
        <p:txBody>
          <a:bodyPr wrap="square" rtlCol="0">
            <a:spAutoFit/>
          </a:bodyPr>
          <a:lstStyle/>
          <a:p>
            <a:r>
              <a:rPr lang="en-AU" dirty="0" smtClean="0">
                <a:latin typeface="Calibri" panose="020F0502020204030204" pitchFamily="34" charset="0"/>
                <a:cs typeface="Calibri" panose="020F0502020204030204" pitchFamily="34" charset="0"/>
              </a:rPr>
              <a:t>~70 </a:t>
            </a:r>
            <a:r>
              <a:rPr lang="en-AU" dirty="0" err="1" smtClean="0">
                <a:latin typeface="Calibri" panose="020F0502020204030204" pitchFamily="34" charset="0"/>
                <a:cs typeface="Calibri" panose="020F0502020204030204" pitchFamily="34" charset="0"/>
              </a:rPr>
              <a:t>mya</a:t>
            </a:r>
            <a:endParaRPr lang="en-AU" dirty="0">
              <a:latin typeface="Calibri" panose="020F0502020204030204" pitchFamily="34" charset="0"/>
              <a:cs typeface="Calibri" panose="020F0502020204030204" pitchFamily="34" charset="0"/>
            </a:endParaRPr>
          </a:p>
        </p:txBody>
      </p:sp>
      <p:sp>
        <p:nvSpPr>
          <p:cNvPr id="26" name="Oval 25"/>
          <p:cNvSpPr/>
          <p:nvPr/>
        </p:nvSpPr>
        <p:spPr>
          <a:xfrm>
            <a:off x="1246991" y="570666"/>
            <a:ext cx="641684" cy="641684"/>
          </a:xfrm>
          <a:prstGeom prst="ellipse">
            <a:avLst/>
          </a:prstGeom>
          <a:noFill/>
          <a:ln w="254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81919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2"/>
          <a:srcRect l="4862" t="9215" r="71474" b="47536"/>
          <a:stretch/>
        </p:blipFill>
        <p:spPr>
          <a:xfrm>
            <a:off x="179222" y="93182"/>
            <a:ext cx="5074097" cy="5935159"/>
          </a:xfrm>
          <a:prstGeom prst="rect">
            <a:avLst/>
          </a:prstGeom>
        </p:spPr>
      </p:pic>
      <p:cxnSp>
        <p:nvCxnSpPr>
          <p:cNvPr id="8" name="Straight Connector 7"/>
          <p:cNvCxnSpPr/>
          <p:nvPr/>
        </p:nvCxnSpPr>
        <p:spPr>
          <a:xfrm flipV="1">
            <a:off x="1812688" y="415661"/>
            <a:ext cx="0" cy="5237750"/>
          </a:xfrm>
          <a:prstGeom prst="line">
            <a:avLst/>
          </a:prstGeom>
          <a:ln w="19050">
            <a:solidFill>
              <a:schemeClr val="accent2">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5122" name="Picture 2" descr="https://ars.els-cdn.com/content/image/1-s2.0-S1055790314000827-gr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1313" y="134016"/>
            <a:ext cx="5947353" cy="639378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57810" y="6297978"/>
            <a:ext cx="6110557" cy="369332"/>
          </a:xfrm>
          <a:prstGeom prst="rect">
            <a:avLst/>
          </a:prstGeom>
          <a:noFill/>
        </p:spPr>
        <p:txBody>
          <a:bodyPr wrap="square" rtlCol="0">
            <a:spAutoFit/>
          </a:bodyPr>
          <a:lstStyle/>
          <a:p>
            <a:r>
              <a:rPr lang="en-AU" dirty="0" err="1" smtClean="0">
                <a:latin typeface="Calibri" panose="020F0502020204030204" pitchFamily="34" charset="0"/>
                <a:cs typeface="Calibri" panose="020F0502020204030204" pitchFamily="34" charset="0"/>
              </a:rPr>
              <a:t>Génin</a:t>
            </a:r>
            <a:r>
              <a:rPr lang="en-AU" dirty="0" smtClean="0">
                <a:latin typeface="Calibri" panose="020F0502020204030204" pitchFamily="34" charset="0"/>
                <a:cs typeface="Calibri" panose="020F0502020204030204" pitchFamily="34" charset="0"/>
              </a:rPr>
              <a:t> and </a:t>
            </a:r>
            <a:r>
              <a:rPr lang="en-AU" dirty="0" err="1" smtClean="0">
                <a:latin typeface="Calibri" panose="020F0502020204030204" pitchFamily="34" charset="0"/>
                <a:cs typeface="Calibri" panose="020F0502020204030204" pitchFamily="34" charset="0"/>
              </a:rPr>
              <a:t>Rambeloarivony</a:t>
            </a:r>
            <a:r>
              <a:rPr lang="en-AU" dirty="0" smtClean="0">
                <a:latin typeface="Calibri" panose="020F0502020204030204" pitchFamily="34" charset="0"/>
                <a:cs typeface="Calibri" panose="020F0502020204030204" pitchFamily="34" charset="0"/>
              </a:rPr>
              <a:t> 2018 </a:t>
            </a:r>
            <a:r>
              <a:rPr lang="en-AU" i="1" dirty="0" smtClean="0">
                <a:latin typeface="Calibri" panose="020F0502020204030204" pitchFamily="34" charset="0"/>
                <a:cs typeface="Calibri" panose="020F0502020204030204" pitchFamily="34" charset="0"/>
              </a:rPr>
              <a:t>Biol. J. Linn. Soc. </a:t>
            </a:r>
            <a:r>
              <a:rPr lang="en-AU" b="1" dirty="0" smtClean="0">
                <a:latin typeface="Calibri" panose="020F0502020204030204" pitchFamily="34" charset="0"/>
                <a:cs typeface="Calibri" panose="020F0502020204030204" pitchFamily="34" charset="0"/>
              </a:rPr>
              <a:t>124: </a:t>
            </a:r>
            <a:r>
              <a:rPr lang="en-AU" dirty="0" smtClean="0">
                <a:latin typeface="Calibri" panose="020F0502020204030204" pitchFamily="34" charset="0"/>
                <a:cs typeface="Calibri" panose="020F0502020204030204" pitchFamily="34" charset="0"/>
              </a:rPr>
              <a:t>607</a:t>
            </a:r>
            <a:r>
              <a:rPr lang="en-AU" dirty="0" smtClean="0">
                <a:solidFill>
                  <a:srgbClr val="2A2A2A"/>
                </a:solidFill>
                <a:latin typeface="Source Sans Pro"/>
              </a:rPr>
              <a:t>–</a:t>
            </a:r>
            <a:r>
              <a:rPr lang="en-AU" dirty="0" smtClean="0">
                <a:latin typeface="Calibri" panose="020F0502020204030204" pitchFamily="34" charset="0"/>
                <a:cs typeface="Calibri" panose="020F0502020204030204" pitchFamily="34" charset="0"/>
              </a:rPr>
              <a:t>620</a:t>
            </a:r>
            <a:endParaRPr lang="en-AU" dirty="0">
              <a:latin typeface="Calibri" panose="020F0502020204030204" pitchFamily="34" charset="0"/>
              <a:cs typeface="Calibri" panose="020F0502020204030204" pitchFamily="34" charset="0"/>
            </a:endParaRPr>
          </a:p>
        </p:txBody>
      </p:sp>
      <p:pic>
        <p:nvPicPr>
          <p:cNvPr id="14" name="Picture 13"/>
          <p:cNvPicPr>
            <a:picLocks noChangeAspect="1"/>
          </p:cNvPicPr>
          <p:nvPr/>
        </p:nvPicPr>
        <p:blipFill rotWithShape="1">
          <a:blip r:embed="rId4"/>
          <a:srcRect l="21409" t="9136" r="41552" b="42469"/>
          <a:stretch/>
        </p:blipFill>
        <p:spPr>
          <a:xfrm>
            <a:off x="5511800" y="134016"/>
            <a:ext cx="3454400" cy="2888584"/>
          </a:xfrm>
          <a:prstGeom prst="rect">
            <a:avLst/>
          </a:prstGeom>
        </p:spPr>
      </p:pic>
      <p:pic>
        <p:nvPicPr>
          <p:cNvPr id="15" name="Picture 4" descr="Image result for bushbaby"/>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321"/>
          <a:stretch/>
        </p:blipFill>
        <p:spPr bwMode="auto">
          <a:xfrm>
            <a:off x="9145614" y="2709320"/>
            <a:ext cx="2873919" cy="3972856"/>
          </a:xfrm>
          <a:prstGeom prst="rect">
            <a:avLst/>
          </a:prstGeom>
          <a:noFill/>
          <a:extLst>
            <a:ext uri="{909E8E84-426E-40DD-AFC4-6F175D3DCCD1}">
              <a14:hiddenFill xmlns:a14="http://schemas.microsoft.com/office/drawing/2010/main">
                <a:solidFill>
                  <a:srgbClr val="FFFFFF"/>
                </a:solidFill>
              </a14:hiddenFill>
            </a:ext>
          </a:extLst>
        </p:spPr>
      </p:pic>
      <p:sp>
        <p:nvSpPr>
          <p:cNvPr id="16" name="Content Placeholder 3"/>
          <p:cNvSpPr txBox="1">
            <a:spLocks/>
          </p:cNvSpPr>
          <p:nvPr/>
        </p:nvSpPr>
        <p:spPr>
          <a:xfrm>
            <a:off x="9187660" y="6282903"/>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Galago</a:t>
            </a:r>
            <a:endParaRPr lang="en-AU" sz="1800" i="1" dirty="0">
              <a:solidFill>
                <a:srgbClr val="CDD8C0"/>
              </a:solidFill>
            </a:endParaRPr>
          </a:p>
        </p:txBody>
      </p:sp>
      <p:sp>
        <p:nvSpPr>
          <p:cNvPr id="17" name="Content Placeholder 3"/>
          <p:cNvSpPr txBox="1">
            <a:spLocks/>
          </p:cNvSpPr>
          <p:nvPr/>
        </p:nvSpPr>
        <p:spPr>
          <a:xfrm>
            <a:off x="5511800" y="2714095"/>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Microcebus</a:t>
            </a:r>
            <a:endParaRPr lang="en-AU" sz="1800" i="1" dirty="0">
              <a:solidFill>
                <a:srgbClr val="CDD8C0"/>
              </a:solidFill>
            </a:endParaRPr>
          </a:p>
        </p:txBody>
      </p:sp>
    </p:spTree>
    <p:extLst>
      <p:ext uri="{BB962C8B-B14F-4D97-AF65-F5344CB8AC3E}">
        <p14:creationId xmlns:p14="http://schemas.microsoft.com/office/powerpoint/2010/main" val="1431239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https://upload.wikimedia.org/wikipedia/commons/b/b9/Rafflesia_arnoldii_Bengkulu_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277145"/>
            <a:ext cx="12192001" cy="812800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tree shrew raffle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9364" y="4778541"/>
            <a:ext cx="273367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mage result for treeshrew"/>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0778" y="265525"/>
            <a:ext cx="2611688" cy="28092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3"/>
          <p:cNvSpPr txBox="1">
            <a:spLocks/>
          </p:cNvSpPr>
          <p:nvPr/>
        </p:nvSpPr>
        <p:spPr>
          <a:xfrm>
            <a:off x="177797" y="6163899"/>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smtClean="0">
                <a:solidFill>
                  <a:srgbClr val="CDD8C0"/>
                </a:solidFill>
              </a:rPr>
              <a:t>Rafflesia</a:t>
            </a:r>
            <a:endParaRPr lang="en-AU" sz="1800" i="1" dirty="0">
              <a:solidFill>
                <a:srgbClr val="CDD8C0"/>
              </a:solidFill>
            </a:endParaRPr>
          </a:p>
        </p:txBody>
      </p:sp>
      <p:sp>
        <p:nvSpPr>
          <p:cNvPr id="6" name="Content Placeholder 3"/>
          <p:cNvSpPr txBox="1">
            <a:spLocks/>
          </p:cNvSpPr>
          <p:nvPr/>
        </p:nvSpPr>
        <p:spPr>
          <a:xfrm>
            <a:off x="9440778" y="2690811"/>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Tupeia</a:t>
            </a:r>
            <a:endParaRPr lang="en-AU" sz="1800" i="1" dirty="0">
              <a:solidFill>
                <a:srgbClr val="CDD8C0"/>
              </a:solidFill>
            </a:endParaRPr>
          </a:p>
        </p:txBody>
      </p:sp>
    </p:spTree>
    <p:extLst>
      <p:ext uri="{BB962C8B-B14F-4D97-AF65-F5344CB8AC3E}">
        <p14:creationId xmlns:p14="http://schemas.microsoft.com/office/powerpoint/2010/main" val="35744530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rotWithShape="1">
          <a:blip r:embed="rId2"/>
          <a:srcRect l="4862" t="9215" r="71474" b="47536"/>
          <a:stretch/>
        </p:blipFill>
        <p:spPr>
          <a:xfrm>
            <a:off x="179222" y="93182"/>
            <a:ext cx="5074097" cy="5935159"/>
          </a:xfrm>
          <a:prstGeom prst="rect">
            <a:avLst/>
          </a:prstGeom>
        </p:spPr>
      </p:pic>
      <p:pic>
        <p:nvPicPr>
          <p:cNvPr id="17" name="Picture 16"/>
          <p:cNvPicPr>
            <a:picLocks noChangeAspect="1"/>
          </p:cNvPicPr>
          <p:nvPr/>
        </p:nvPicPr>
        <p:blipFill rotWithShape="1">
          <a:blip r:embed="rId3"/>
          <a:srcRect l="15792" t="7836" r="52320" b="41170"/>
          <a:stretch/>
        </p:blipFill>
        <p:spPr>
          <a:xfrm>
            <a:off x="10011008" y="-529618"/>
            <a:ext cx="2189013" cy="2240399"/>
          </a:xfrm>
          <a:prstGeom prst="rect">
            <a:avLst/>
          </a:prstGeom>
        </p:spPr>
      </p:pic>
      <p:pic>
        <p:nvPicPr>
          <p:cNvPr id="2056" name="Picture 8" descr="Image result for viscaceae pollina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1619" y="1441250"/>
            <a:ext cx="2236506" cy="17591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t="80496"/>
          <a:stretch/>
        </p:blipFill>
        <p:spPr>
          <a:xfrm>
            <a:off x="105373" y="5495827"/>
            <a:ext cx="5291005" cy="1297603"/>
          </a:xfrm>
          <a:prstGeom prst="rect">
            <a:avLst/>
          </a:prstGeom>
        </p:spPr>
      </p:pic>
      <p:sp>
        <p:nvSpPr>
          <p:cNvPr id="10" name="TextBox 9"/>
          <p:cNvSpPr txBox="1"/>
          <p:nvPr/>
        </p:nvSpPr>
        <p:spPr>
          <a:xfrm>
            <a:off x="5140795" y="393718"/>
            <a:ext cx="2741396" cy="2123658"/>
          </a:xfrm>
          <a:prstGeom prst="rect">
            <a:avLst/>
          </a:prstGeom>
          <a:noFill/>
        </p:spPr>
        <p:txBody>
          <a:bodyPr wrap="square" rtlCol="0">
            <a:spAutoFit/>
          </a:bodyPr>
          <a:lstStyle/>
          <a:p>
            <a:r>
              <a:rPr lang="en-AU" sz="2400" dirty="0" smtClean="0">
                <a:solidFill>
                  <a:schemeClr val="accent6">
                    <a:lumMod val="75000"/>
                  </a:schemeClr>
                </a:solidFill>
                <a:latin typeface="Calibri" panose="020F0502020204030204" pitchFamily="34" charset="0"/>
                <a:cs typeface="Calibri" panose="020F0502020204030204" pitchFamily="34" charset="0"/>
              </a:rPr>
              <a:t>Viscaceae</a:t>
            </a:r>
          </a:p>
          <a:p>
            <a:r>
              <a:rPr lang="en-AU" dirty="0" smtClean="0">
                <a:latin typeface="Calibri" panose="020F0502020204030204" pitchFamily="34" charset="0"/>
                <a:cs typeface="Calibri" panose="020F0502020204030204" pitchFamily="34" charset="0"/>
              </a:rPr>
              <a:t>—</a:t>
            </a:r>
            <a:r>
              <a:rPr lang="en-AU" dirty="0" err="1" smtClean="0">
                <a:latin typeface="Calibri" panose="020F0502020204030204" pitchFamily="34" charset="0"/>
                <a:cs typeface="Calibri" panose="020F0502020204030204" pitchFamily="34" charset="0"/>
              </a:rPr>
              <a:t>Laurasian</a:t>
            </a:r>
            <a:endParaRPr lang="en-AU" dirty="0" smtClean="0">
              <a:latin typeface="Calibri" panose="020F0502020204030204" pitchFamily="34" charset="0"/>
              <a:cs typeface="Calibri" panose="020F0502020204030204" pitchFamily="34" charset="0"/>
            </a:endParaRPr>
          </a:p>
          <a:p>
            <a:r>
              <a:rPr lang="en-AU" dirty="0" smtClean="0">
                <a:latin typeface="Calibri" panose="020F0502020204030204" pitchFamily="34" charset="0"/>
                <a:cs typeface="Calibri" panose="020F0502020204030204" pitchFamily="34" charset="0"/>
              </a:rPr>
              <a:t>—Centre of diversity:</a:t>
            </a:r>
          </a:p>
          <a:p>
            <a:r>
              <a:rPr lang="en-AU" dirty="0" smtClean="0">
                <a:latin typeface="Calibri" panose="020F0502020204030204" pitchFamily="34" charset="0"/>
                <a:cs typeface="Calibri" panose="020F0502020204030204" pitchFamily="34" charset="0"/>
              </a:rPr>
              <a:t>     Africa, Eurasia</a:t>
            </a:r>
          </a:p>
          <a:p>
            <a:r>
              <a:rPr lang="en-AU" dirty="0" smtClean="0">
                <a:latin typeface="Calibri" panose="020F0502020204030204" pitchFamily="34" charset="0"/>
                <a:cs typeface="Calibri" panose="020F0502020204030204" pitchFamily="34" charset="0"/>
              </a:rPr>
              <a:t>—Aerial habit: </a:t>
            </a:r>
            <a:r>
              <a:rPr lang="en-AU" dirty="0" smtClean="0">
                <a:latin typeface="Calibri" panose="020F0502020204030204" pitchFamily="34" charset="0"/>
                <a:cs typeface="Calibri" panose="020F0502020204030204" pitchFamily="34" charset="0"/>
              </a:rPr>
              <a:t>Cretaceous?</a:t>
            </a:r>
            <a:endParaRPr lang="en-AU" dirty="0" smtClean="0">
              <a:latin typeface="Calibri" panose="020F0502020204030204" pitchFamily="34" charset="0"/>
              <a:cs typeface="Calibri" panose="020F0502020204030204" pitchFamily="34" charset="0"/>
            </a:endParaRPr>
          </a:p>
          <a:p>
            <a:r>
              <a:rPr lang="en-AU" dirty="0" smtClean="0">
                <a:latin typeface="Calibri" panose="020F0502020204030204" pitchFamily="34" charset="0"/>
                <a:cs typeface="Calibri" panose="020F0502020204030204" pitchFamily="34" charset="0"/>
              </a:rPr>
              <a:t>—Small seeds &amp; fruit</a:t>
            </a:r>
          </a:p>
          <a:p>
            <a:r>
              <a:rPr lang="en-AU" dirty="0" smtClean="0">
                <a:latin typeface="Calibri" panose="020F0502020204030204" pitchFamily="34" charset="0"/>
                <a:cs typeface="Calibri" panose="020F0502020204030204" pitchFamily="34" charset="0"/>
              </a:rPr>
              <a:t>—Small </a:t>
            </a:r>
            <a:r>
              <a:rPr lang="en-AU" dirty="0" smtClean="0">
                <a:latin typeface="Calibri" panose="020F0502020204030204" pitchFamily="34" charset="0"/>
                <a:cs typeface="Calibri" panose="020F0502020204030204" pitchFamily="34" charset="0"/>
              </a:rPr>
              <a:t>green </a:t>
            </a:r>
            <a:r>
              <a:rPr lang="en-AU" dirty="0" smtClean="0">
                <a:latin typeface="Calibri" panose="020F0502020204030204" pitchFamily="34" charset="0"/>
                <a:cs typeface="Calibri" panose="020F0502020204030204" pitchFamily="34" charset="0"/>
              </a:rPr>
              <a:t>flowers</a:t>
            </a:r>
          </a:p>
        </p:txBody>
      </p:sp>
      <p:sp>
        <p:nvSpPr>
          <p:cNvPr id="11" name="TextBox 10"/>
          <p:cNvSpPr txBox="1"/>
          <p:nvPr/>
        </p:nvSpPr>
        <p:spPr>
          <a:xfrm>
            <a:off x="5136602" y="3053508"/>
            <a:ext cx="2777066" cy="2400657"/>
          </a:xfrm>
          <a:prstGeom prst="rect">
            <a:avLst/>
          </a:prstGeom>
          <a:noFill/>
        </p:spPr>
        <p:txBody>
          <a:bodyPr wrap="square" rtlCol="0">
            <a:spAutoFit/>
          </a:bodyPr>
          <a:lstStyle/>
          <a:p>
            <a:r>
              <a:rPr lang="en-AU" sz="2400" dirty="0" smtClean="0">
                <a:solidFill>
                  <a:srgbClr val="990000"/>
                </a:solidFill>
                <a:latin typeface="Calibri" panose="020F0502020204030204" pitchFamily="34" charset="0"/>
                <a:cs typeface="Calibri" panose="020F0502020204030204" pitchFamily="34" charset="0"/>
              </a:rPr>
              <a:t>Loranthaceae</a:t>
            </a:r>
          </a:p>
          <a:p>
            <a:r>
              <a:rPr lang="en-AU" dirty="0" smtClean="0">
                <a:latin typeface="Calibri" panose="020F0502020204030204" pitchFamily="34" charset="0"/>
                <a:cs typeface="Calibri" panose="020F0502020204030204" pitchFamily="34" charset="0"/>
              </a:rPr>
              <a:t>—Gondwanan</a:t>
            </a:r>
          </a:p>
          <a:p>
            <a:r>
              <a:rPr lang="en-AU" dirty="0" smtClean="0">
                <a:latin typeface="Calibri" panose="020F0502020204030204" pitchFamily="34" charset="0"/>
                <a:cs typeface="Calibri" panose="020F0502020204030204" pitchFamily="34" charset="0"/>
              </a:rPr>
              <a:t>—Centres of diversity:</a:t>
            </a:r>
          </a:p>
          <a:p>
            <a:r>
              <a:rPr lang="en-AU" dirty="0" smtClean="0">
                <a:latin typeface="Calibri" panose="020F0502020204030204" pitchFamily="34" charset="0"/>
                <a:cs typeface="Calibri" panose="020F0502020204030204" pitchFamily="34" charset="0"/>
              </a:rPr>
              <a:t>     Australasia, </a:t>
            </a:r>
            <a:r>
              <a:rPr lang="en-AU" dirty="0" err="1" smtClean="0">
                <a:latin typeface="Calibri" panose="020F0502020204030204" pitchFamily="34" charset="0"/>
                <a:cs typeface="Calibri" panose="020F0502020204030204" pitchFamily="34" charset="0"/>
              </a:rPr>
              <a:t>Neotropics</a:t>
            </a:r>
            <a:endParaRPr lang="en-AU" dirty="0" smtClean="0">
              <a:latin typeface="Calibri" panose="020F0502020204030204" pitchFamily="34" charset="0"/>
              <a:cs typeface="Calibri" panose="020F0502020204030204" pitchFamily="34" charset="0"/>
            </a:endParaRPr>
          </a:p>
          <a:p>
            <a:r>
              <a:rPr lang="en-AU" dirty="0" smtClean="0">
                <a:latin typeface="Calibri" panose="020F0502020204030204" pitchFamily="34" charset="0"/>
                <a:cs typeface="Calibri" panose="020F0502020204030204" pitchFamily="34" charset="0"/>
              </a:rPr>
              <a:t>—Aerial habit: Eocene</a:t>
            </a:r>
          </a:p>
          <a:p>
            <a:r>
              <a:rPr lang="en-AU" dirty="0" smtClean="0">
                <a:latin typeface="Calibri" panose="020F0502020204030204" pitchFamily="34" charset="0"/>
                <a:cs typeface="Calibri" panose="020F0502020204030204" pitchFamily="34" charset="0"/>
              </a:rPr>
              <a:t>—Large seeds &amp; fruit</a:t>
            </a:r>
          </a:p>
          <a:p>
            <a:r>
              <a:rPr lang="en-AU" dirty="0" smtClean="0">
                <a:latin typeface="Calibri" panose="020F0502020204030204" pitchFamily="34" charset="0"/>
                <a:cs typeface="Calibri" panose="020F0502020204030204" pitchFamily="34" charset="0"/>
              </a:rPr>
              <a:t>—Large colourful </a:t>
            </a:r>
          </a:p>
          <a:p>
            <a:r>
              <a:rPr lang="en-AU" dirty="0" smtClean="0">
                <a:latin typeface="Calibri" panose="020F0502020204030204" pitchFamily="34" charset="0"/>
                <a:cs typeface="Calibri" panose="020F0502020204030204" pitchFamily="34" charset="0"/>
              </a:rPr>
              <a:t>      tubular flowers</a:t>
            </a:r>
          </a:p>
        </p:txBody>
      </p:sp>
      <p:pic>
        <p:nvPicPr>
          <p:cNvPr id="13" name="Picture 10" descr="https://si0.twimg.com/a/1353701435/images/resources/twitter-bird-callout.png"/>
          <p:cNvPicPr>
            <a:picLocks noChangeAspect="1" noChangeArrowheads="1"/>
          </p:cNvPicPr>
          <p:nvPr/>
        </p:nvPicPr>
        <p:blipFill>
          <a:blip r:embed="rId6" cstate="print"/>
          <a:srcRect/>
          <a:stretch>
            <a:fillRect/>
          </a:stretch>
        </p:blipFill>
        <p:spPr bwMode="auto">
          <a:xfrm>
            <a:off x="4686450" y="6387229"/>
            <a:ext cx="426450" cy="347198"/>
          </a:xfrm>
          <a:prstGeom prst="rect">
            <a:avLst/>
          </a:prstGeom>
          <a:noFill/>
          <a:ln w="9525">
            <a:noFill/>
            <a:miter lim="800000"/>
            <a:headEnd/>
            <a:tailEnd/>
          </a:ln>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59366" y="4913461"/>
            <a:ext cx="2881285" cy="1944539"/>
          </a:xfrm>
          <a:prstGeom prst="rect">
            <a:avLst/>
          </a:prstGeom>
        </p:spPr>
      </p:pic>
      <p:pic>
        <p:nvPicPr>
          <p:cNvPr id="14" name="Picture 6" descr="http://www.birdingpatagonia.com/aves_en/files/IMG_1177.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19639" y="4913461"/>
            <a:ext cx="2913015" cy="1944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http://farm6.static.flickr.com/5095/5499484513_e55abe61c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33284" y="2667566"/>
            <a:ext cx="2813533" cy="2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Image result for korthalsella frui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034087" y="1227221"/>
            <a:ext cx="2165934" cy="14403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hoto"/>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18449" y="-8021"/>
            <a:ext cx="2215888" cy="1540042"/>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3"/>
          <p:cNvSpPr txBox="1">
            <a:spLocks/>
          </p:cNvSpPr>
          <p:nvPr/>
        </p:nvSpPr>
        <p:spPr>
          <a:xfrm>
            <a:off x="7837097" y="1206345"/>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Notothixos</a:t>
            </a:r>
            <a:endParaRPr lang="en-AU" sz="1800" i="1" dirty="0">
              <a:solidFill>
                <a:srgbClr val="CDD8C0"/>
              </a:solidFill>
            </a:endParaRPr>
          </a:p>
        </p:txBody>
      </p:sp>
      <p:sp>
        <p:nvSpPr>
          <p:cNvPr id="21" name="Content Placeholder 3"/>
          <p:cNvSpPr txBox="1">
            <a:spLocks/>
          </p:cNvSpPr>
          <p:nvPr/>
        </p:nvSpPr>
        <p:spPr>
          <a:xfrm>
            <a:off x="9653395" y="4609504"/>
            <a:ext cx="3001252"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Zimmerius</a:t>
            </a:r>
            <a:r>
              <a:rPr lang="en-AU" sz="1800" i="1" dirty="0" smtClean="0">
                <a:solidFill>
                  <a:srgbClr val="CDD8C0"/>
                </a:solidFill>
              </a:rPr>
              <a:t> / </a:t>
            </a:r>
            <a:r>
              <a:rPr lang="en-AU" sz="1800" i="1" dirty="0" err="1" smtClean="0">
                <a:solidFill>
                  <a:srgbClr val="CDD8C0"/>
                </a:solidFill>
              </a:rPr>
              <a:t>Struthanthus</a:t>
            </a:r>
            <a:endParaRPr lang="en-AU" sz="1800" i="1" dirty="0">
              <a:solidFill>
                <a:srgbClr val="CDD8C0"/>
              </a:solidFill>
            </a:endParaRPr>
          </a:p>
        </p:txBody>
      </p:sp>
      <p:sp>
        <p:nvSpPr>
          <p:cNvPr id="22" name="Content Placeholder 3"/>
          <p:cNvSpPr txBox="1">
            <a:spLocks/>
          </p:cNvSpPr>
          <p:nvPr/>
        </p:nvSpPr>
        <p:spPr>
          <a:xfrm>
            <a:off x="10002469" y="2381870"/>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990000"/>
                </a:solidFill>
              </a:rPr>
              <a:t>Korthalsella</a:t>
            </a:r>
            <a:endParaRPr lang="en-AU" sz="1800" i="1" dirty="0">
              <a:solidFill>
                <a:srgbClr val="990000"/>
              </a:solidFill>
            </a:endParaRPr>
          </a:p>
        </p:txBody>
      </p:sp>
      <p:sp>
        <p:nvSpPr>
          <p:cNvPr id="23" name="Content Placeholder 3"/>
          <p:cNvSpPr txBox="1">
            <a:spLocks/>
          </p:cNvSpPr>
          <p:nvPr/>
        </p:nvSpPr>
        <p:spPr>
          <a:xfrm>
            <a:off x="7801451" y="2388988"/>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Phoradendron</a:t>
            </a:r>
            <a:endParaRPr lang="en-AU" sz="1800" i="1" dirty="0">
              <a:solidFill>
                <a:srgbClr val="CDD8C0"/>
              </a:solidFill>
            </a:endParaRPr>
          </a:p>
        </p:txBody>
      </p:sp>
      <p:sp>
        <p:nvSpPr>
          <p:cNvPr id="24" name="Content Placeholder 3"/>
          <p:cNvSpPr txBox="1">
            <a:spLocks/>
          </p:cNvSpPr>
          <p:nvPr/>
        </p:nvSpPr>
        <p:spPr>
          <a:xfrm>
            <a:off x="10952580" y="6544929"/>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Amylotheca</a:t>
            </a:r>
            <a:endParaRPr lang="en-AU" sz="1800" i="1" dirty="0">
              <a:solidFill>
                <a:srgbClr val="CDD8C0"/>
              </a:solidFill>
            </a:endParaRPr>
          </a:p>
        </p:txBody>
      </p:sp>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18917" y="2667566"/>
            <a:ext cx="1854472" cy="2248334"/>
          </a:xfrm>
          <a:prstGeom prst="rect">
            <a:avLst/>
          </a:prstGeom>
        </p:spPr>
      </p:pic>
      <p:sp>
        <p:nvSpPr>
          <p:cNvPr id="27" name="Content Placeholder 3"/>
          <p:cNvSpPr txBox="1">
            <a:spLocks/>
          </p:cNvSpPr>
          <p:nvPr/>
        </p:nvSpPr>
        <p:spPr>
          <a:xfrm>
            <a:off x="7755471" y="4574935"/>
            <a:ext cx="1701800"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Benthamina</a:t>
            </a:r>
            <a:endParaRPr lang="en-AU" sz="1800" i="1" dirty="0">
              <a:solidFill>
                <a:srgbClr val="CDD8C0"/>
              </a:solidFill>
            </a:endParaRPr>
          </a:p>
        </p:txBody>
      </p:sp>
      <p:sp>
        <p:nvSpPr>
          <p:cNvPr id="28" name="Content Placeholder 3"/>
          <p:cNvSpPr txBox="1">
            <a:spLocks/>
          </p:cNvSpPr>
          <p:nvPr/>
        </p:nvSpPr>
        <p:spPr>
          <a:xfrm>
            <a:off x="8194480" y="6549216"/>
            <a:ext cx="3105595" cy="4434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CDD8C0"/>
                </a:solidFill>
              </a:rPr>
              <a:t>Heliodaxa</a:t>
            </a:r>
            <a:r>
              <a:rPr lang="en-AU" sz="1800" i="1" dirty="0" smtClean="0">
                <a:solidFill>
                  <a:srgbClr val="CDD8C0"/>
                </a:solidFill>
              </a:rPr>
              <a:t> / </a:t>
            </a:r>
            <a:r>
              <a:rPr lang="en-AU" sz="1800" i="1" dirty="0" err="1" smtClean="0">
                <a:solidFill>
                  <a:srgbClr val="CDD8C0"/>
                </a:solidFill>
              </a:rPr>
              <a:t>Psittacanthus</a:t>
            </a:r>
            <a:endParaRPr lang="en-AU" sz="1800" i="1" dirty="0">
              <a:solidFill>
                <a:srgbClr val="CDD8C0"/>
              </a:solidFill>
            </a:endParaRPr>
          </a:p>
        </p:txBody>
      </p:sp>
      <p:sp>
        <p:nvSpPr>
          <p:cNvPr id="29" name="Rectangle 28"/>
          <p:cNvSpPr>
            <a:spLocks noChangeArrowheads="1"/>
          </p:cNvSpPr>
          <p:nvPr/>
        </p:nvSpPr>
        <p:spPr bwMode="auto">
          <a:xfrm>
            <a:off x="4945566" y="6362163"/>
            <a:ext cx="3390451" cy="461665"/>
          </a:xfrm>
          <a:prstGeom prst="rect">
            <a:avLst/>
          </a:prstGeom>
          <a:noFill/>
          <a:ln w="9525">
            <a:noFill/>
            <a:miter lim="800000"/>
            <a:headEnd/>
            <a:tailEnd/>
          </a:ln>
        </p:spPr>
        <p:txBody>
          <a:bodyPr wrap="square">
            <a:spAutoFit/>
          </a:bodyPr>
          <a:lstStyle/>
          <a:p>
            <a:r>
              <a:rPr lang="en-AU" sz="2400" dirty="0">
                <a:solidFill>
                  <a:srgbClr val="990000"/>
                </a:solidFill>
                <a:latin typeface="Calibri" pitchFamily="34" charset="0"/>
                <a:cs typeface="Times New Roman" pitchFamily="18" charset="0"/>
              </a:rPr>
              <a:t>@D0CT0R_Dave </a:t>
            </a:r>
            <a:endParaRPr lang="en-AU" sz="2400" dirty="0">
              <a:solidFill>
                <a:srgbClr val="990000"/>
              </a:solidFill>
              <a:latin typeface="Microsoft Sans Serif" pitchFamily="34" charset="0"/>
            </a:endParaRPr>
          </a:p>
        </p:txBody>
      </p:sp>
      <p:sp>
        <p:nvSpPr>
          <p:cNvPr id="31" name="Content Placeholder 3"/>
          <p:cNvSpPr txBox="1">
            <a:spLocks/>
          </p:cNvSpPr>
          <p:nvPr/>
        </p:nvSpPr>
        <p:spPr>
          <a:xfrm>
            <a:off x="10068835" y="924200"/>
            <a:ext cx="2020680" cy="44344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i="1" dirty="0" err="1" smtClean="0">
                <a:solidFill>
                  <a:srgbClr val="990000"/>
                </a:solidFill>
              </a:rPr>
              <a:t>Pogoniulus</a:t>
            </a:r>
            <a:r>
              <a:rPr lang="en-AU" sz="1800" i="1" dirty="0" smtClean="0">
                <a:solidFill>
                  <a:srgbClr val="990000"/>
                </a:solidFill>
              </a:rPr>
              <a:t> / </a:t>
            </a:r>
            <a:r>
              <a:rPr lang="en-AU" sz="1800" i="1" dirty="0" err="1" smtClean="0">
                <a:solidFill>
                  <a:srgbClr val="990000"/>
                </a:solidFill>
              </a:rPr>
              <a:t>Viscum</a:t>
            </a:r>
            <a:endParaRPr lang="en-AU" sz="1800" i="1" dirty="0">
              <a:solidFill>
                <a:srgbClr val="990000"/>
              </a:solidFill>
            </a:endParaRPr>
          </a:p>
        </p:txBody>
      </p:sp>
      <p:pic>
        <p:nvPicPr>
          <p:cNvPr id="40" name="Picture 39"/>
          <p:cNvPicPr>
            <a:picLocks noChangeAspect="1"/>
          </p:cNvPicPr>
          <p:nvPr/>
        </p:nvPicPr>
        <p:blipFill rotWithShape="1">
          <a:blip r:embed="rId2"/>
          <a:srcRect l="22895" t="47173" r="71474" b="47536"/>
          <a:stretch/>
        </p:blipFill>
        <p:spPr>
          <a:xfrm>
            <a:off x="4045889" y="5302195"/>
            <a:ext cx="1207430" cy="726146"/>
          </a:xfrm>
          <a:prstGeom prst="rect">
            <a:avLst/>
          </a:prstGeom>
        </p:spPr>
      </p:pic>
    </p:spTree>
    <p:extLst>
      <p:ext uri="{BB962C8B-B14F-4D97-AF65-F5344CB8AC3E}">
        <p14:creationId xmlns:p14="http://schemas.microsoft.com/office/powerpoint/2010/main" val="5181651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1189</TotalTime>
  <Words>338</Words>
  <Application>Microsoft Office PowerPoint</Application>
  <PresentationFormat>Widescreen</PresentationFormat>
  <Paragraphs>77</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Microsoft Sans Serif</vt:lpstr>
      <vt:lpstr>Palatino Linotype</vt:lpstr>
      <vt:lpstr>Source Sans Pro</vt:lpstr>
      <vt:lpstr>Times New Roman</vt:lpstr>
      <vt:lpstr>Office Theme</vt:lpstr>
      <vt:lpstr>Who brought the first mistletoes to the tree-tops?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Charles Sturt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Watson, David</dc:creator>
  <cp:lastModifiedBy>Watson, David</cp:lastModifiedBy>
  <cp:revision>86</cp:revision>
  <dcterms:created xsi:type="dcterms:W3CDTF">2019-08-13T03:53:13Z</dcterms:created>
  <dcterms:modified xsi:type="dcterms:W3CDTF">2019-09-13T04:03:06Z</dcterms:modified>
</cp:coreProperties>
</file>