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4" r:id="rId2"/>
    <p:sldId id="300" r:id="rId3"/>
    <p:sldId id="297" r:id="rId4"/>
    <p:sldId id="301" r:id="rId5"/>
    <p:sldId id="282" r:id="rId6"/>
    <p:sldId id="265" r:id="rId7"/>
    <p:sldId id="303" r:id="rId8"/>
    <p:sldId id="304" r:id="rId9"/>
    <p:sldId id="280" r:id="rId10"/>
    <p:sldId id="279" r:id="rId11"/>
    <p:sldId id="320" r:id="rId12"/>
    <p:sldId id="318" r:id="rId13"/>
    <p:sldId id="319" r:id="rId14"/>
    <p:sldId id="306" r:id="rId15"/>
    <p:sldId id="307" r:id="rId16"/>
    <p:sldId id="308" r:id="rId17"/>
    <p:sldId id="309" r:id="rId18"/>
    <p:sldId id="310" r:id="rId19"/>
    <p:sldId id="311" r:id="rId20"/>
    <p:sldId id="312" r:id="rId21"/>
    <p:sldId id="313" r:id="rId22"/>
    <p:sldId id="314" r:id="rId23"/>
    <p:sldId id="317" r:id="rId24"/>
    <p:sldId id="273" r:id="rId25"/>
    <p:sldId id="25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00CC00"/>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3396" autoAdjust="0"/>
    <p:restoredTop sz="87988" autoAdjust="0"/>
  </p:normalViewPr>
  <p:slideViewPr>
    <p:cSldViewPr snapToGrid="0">
      <p:cViewPr varScale="1">
        <p:scale>
          <a:sx n="118" d="100"/>
          <a:sy n="118" d="100"/>
        </p:scale>
        <p:origin x="10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A46DBE-77F5-412B-96C5-C3C66B26CA96}" type="datetimeFigureOut">
              <a:rPr lang="en-AU" smtClean="0"/>
              <a:t>26/02/2020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C6A55-F900-4276-B049-569A10342D90}" type="slidenum">
              <a:rPr lang="en-AU" smtClean="0"/>
              <a:t>‹#›</a:t>
            </a:fld>
            <a:endParaRPr lang="en-AU"/>
          </a:p>
        </p:txBody>
      </p:sp>
    </p:spTree>
    <p:extLst>
      <p:ext uri="{BB962C8B-B14F-4D97-AF65-F5344CB8AC3E}">
        <p14:creationId xmlns:p14="http://schemas.microsoft.com/office/powerpoint/2010/main" val="483423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AAC6A55-F900-4276-B049-569A10342D90}" type="slidenum">
              <a:rPr lang="en-AU" smtClean="0"/>
              <a:t>1</a:t>
            </a:fld>
            <a:endParaRPr lang="en-AU"/>
          </a:p>
        </p:txBody>
      </p:sp>
    </p:spTree>
    <p:extLst>
      <p:ext uri="{BB962C8B-B14F-4D97-AF65-F5344CB8AC3E}">
        <p14:creationId xmlns:p14="http://schemas.microsoft.com/office/powerpoint/2010/main" val="2442185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AAC6A55-F900-4276-B049-569A10342D90}" type="slidenum">
              <a:rPr lang="en-AU" smtClean="0"/>
              <a:t>5</a:t>
            </a:fld>
            <a:endParaRPr lang="en-AU"/>
          </a:p>
        </p:txBody>
      </p:sp>
    </p:spTree>
    <p:extLst>
      <p:ext uri="{BB962C8B-B14F-4D97-AF65-F5344CB8AC3E}">
        <p14:creationId xmlns:p14="http://schemas.microsoft.com/office/powerpoint/2010/main" val="2898417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Three weeks of data, here summarized in ribbons with</a:t>
            </a:r>
            <a:r>
              <a:rPr lang="en-AU" baseline="0" dirty="0" smtClean="0"/>
              <a:t> a compressed frequency scale, multiple ribbons concatenated in time sequence to produce a ribbon plot.  Really useful way to scan weeks or months of audio to detect changing soundscapes.  N</a:t>
            </a:r>
            <a:r>
              <a:rPr lang="en-AU" dirty="0" smtClean="0"/>
              <a:t>ote pink traces at night, </a:t>
            </a:r>
            <a:r>
              <a:rPr lang="en-AU" dirty="0" err="1" smtClean="0"/>
              <a:t>Nyctimene</a:t>
            </a:r>
            <a:r>
              <a:rPr lang="en-AU" dirty="0" smtClean="0"/>
              <a:t>,</a:t>
            </a:r>
            <a:r>
              <a:rPr lang="en-AU" baseline="0" dirty="0" smtClean="0"/>
              <a:t>  eastern tube nosed bat just sneaking into the recordings—for these data, recorded at a sampling rate of 96kHz</a:t>
            </a:r>
            <a:endParaRPr lang="en-AU" dirty="0"/>
          </a:p>
        </p:txBody>
      </p:sp>
      <p:sp>
        <p:nvSpPr>
          <p:cNvPr id="4" name="Slide Number Placeholder 3"/>
          <p:cNvSpPr>
            <a:spLocks noGrp="1"/>
          </p:cNvSpPr>
          <p:nvPr>
            <p:ph type="sldNum" sz="quarter" idx="10"/>
          </p:nvPr>
        </p:nvSpPr>
        <p:spPr/>
        <p:txBody>
          <a:bodyPr/>
          <a:lstStyle/>
          <a:p>
            <a:fld id="{7AAC6A55-F900-4276-B049-569A10342D90}" type="slidenum">
              <a:rPr lang="en-AU" smtClean="0"/>
              <a:t>6</a:t>
            </a:fld>
            <a:endParaRPr lang="en-AU"/>
          </a:p>
        </p:txBody>
      </p:sp>
    </p:spTree>
    <p:extLst>
      <p:ext uri="{BB962C8B-B14F-4D97-AF65-F5344CB8AC3E}">
        <p14:creationId xmlns:p14="http://schemas.microsoft.com/office/powerpoint/2010/main" val="1363179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Three weeks of data, here summarized in ribbons with</a:t>
            </a:r>
            <a:r>
              <a:rPr lang="en-AU" baseline="0" dirty="0" smtClean="0"/>
              <a:t> a compressed frequency scale, multiple ribbons concatenated in time sequence to produce a ribbon plot.  Really useful way to scan weeks or months of audio to detect changing soundscapes.  N</a:t>
            </a:r>
            <a:r>
              <a:rPr lang="en-AU" dirty="0" smtClean="0"/>
              <a:t>ote pink traces at night, </a:t>
            </a:r>
            <a:r>
              <a:rPr lang="en-AU" dirty="0" err="1" smtClean="0"/>
              <a:t>Nyctimene</a:t>
            </a:r>
            <a:r>
              <a:rPr lang="en-AU" dirty="0" smtClean="0"/>
              <a:t>,</a:t>
            </a:r>
            <a:r>
              <a:rPr lang="en-AU" baseline="0" dirty="0" smtClean="0"/>
              <a:t>  eastern tube nosed bat just sneaking into the recordings—for these data, recorded at a sampling rate of 96kHz</a:t>
            </a:r>
            <a:endParaRPr lang="en-AU" dirty="0"/>
          </a:p>
        </p:txBody>
      </p:sp>
      <p:sp>
        <p:nvSpPr>
          <p:cNvPr id="4" name="Slide Number Placeholder 3"/>
          <p:cNvSpPr>
            <a:spLocks noGrp="1"/>
          </p:cNvSpPr>
          <p:nvPr>
            <p:ph type="sldNum" sz="quarter" idx="10"/>
          </p:nvPr>
        </p:nvSpPr>
        <p:spPr/>
        <p:txBody>
          <a:bodyPr/>
          <a:lstStyle/>
          <a:p>
            <a:fld id="{7AAC6A55-F900-4276-B049-569A10342D90}" type="slidenum">
              <a:rPr lang="en-AU" smtClean="0"/>
              <a:t>7</a:t>
            </a:fld>
            <a:endParaRPr lang="en-AU"/>
          </a:p>
        </p:txBody>
      </p:sp>
    </p:spTree>
    <p:extLst>
      <p:ext uri="{BB962C8B-B14F-4D97-AF65-F5344CB8AC3E}">
        <p14:creationId xmlns:p14="http://schemas.microsoft.com/office/powerpoint/2010/main" val="1814781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Three weeks of data, here summarized in ribbons with</a:t>
            </a:r>
            <a:r>
              <a:rPr lang="en-AU" baseline="0" dirty="0" smtClean="0"/>
              <a:t> a compressed frequency scale, multiple ribbons concatenated in time sequence to produce a ribbon plot.  Really useful way to scan weeks or months of audio to detect changing soundscapes.  N</a:t>
            </a:r>
            <a:r>
              <a:rPr lang="en-AU" dirty="0" smtClean="0"/>
              <a:t>ote pink traces at night, </a:t>
            </a:r>
            <a:r>
              <a:rPr lang="en-AU" dirty="0" err="1" smtClean="0"/>
              <a:t>Nyctimene</a:t>
            </a:r>
            <a:r>
              <a:rPr lang="en-AU" dirty="0" smtClean="0"/>
              <a:t>,</a:t>
            </a:r>
            <a:r>
              <a:rPr lang="en-AU" baseline="0" dirty="0" smtClean="0"/>
              <a:t>  eastern tube nosed bat just sneaking into the recordings—for these data, recorded at a sampling rate of 96kHz</a:t>
            </a:r>
            <a:endParaRPr lang="en-AU" dirty="0"/>
          </a:p>
        </p:txBody>
      </p:sp>
      <p:sp>
        <p:nvSpPr>
          <p:cNvPr id="4" name="Slide Number Placeholder 3"/>
          <p:cNvSpPr>
            <a:spLocks noGrp="1"/>
          </p:cNvSpPr>
          <p:nvPr>
            <p:ph type="sldNum" sz="quarter" idx="10"/>
          </p:nvPr>
        </p:nvSpPr>
        <p:spPr/>
        <p:txBody>
          <a:bodyPr/>
          <a:lstStyle/>
          <a:p>
            <a:fld id="{7AAC6A55-F900-4276-B049-569A10342D90}" type="slidenum">
              <a:rPr lang="en-AU" smtClean="0"/>
              <a:t>8</a:t>
            </a:fld>
            <a:endParaRPr lang="en-AU"/>
          </a:p>
        </p:txBody>
      </p:sp>
    </p:spTree>
    <p:extLst>
      <p:ext uri="{BB962C8B-B14F-4D97-AF65-F5344CB8AC3E}">
        <p14:creationId xmlns:p14="http://schemas.microsoft.com/office/powerpoint/2010/main" val="1955907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AU" dirty="0" smtClean="0"/>
              <a:t>Recordings made at 22 KHz to optimize storage, 16 bit dynamic range</a:t>
            </a:r>
            <a:endParaRPr lang="en-AU" dirty="0"/>
          </a:p>
        </p:txBody>
      </p:sp>
      <p:sp>
        <p:nvSpPr>
          <p:cNvPr id="4" name="Slide Number Placeholder 3"/>
          <p:cNvSpPr>
            <a:spLocks noGrp="1"/>
          </p:cNvSpPr>
          <p:nvPr>
            <p:ph type="sldNum" sz="quarter" idx="10"/>
          </p:nvPr>
        </p:nvSpPr>
        <p:spPr/>
        <p:txBody>
          <a:bodyPr/>
          <a:lstStyle/>
          <a:p>
            <a:fld id="{E6741632-1BE1-4DEA-88D3-9F099E7FF5ED}" type="slidenum">
              <a:rPr lang="en-AU" smtClean="0"/>
              <a:t>9</a:t>
            </a:fld>
            <a:endParaRPr lang="en-AU" dirty="0"/>
          </a:p>
        </p:txBody>
      </p:sp>
    </p:spTree>
    <p:extLst>
      <p:ext uri="{BB962C8B-B14F-4D97-AF65-F5344CB8AC3E}">
        <p14:creationId xmlns:p14="http://schemas.microsoft.com/office/powerpoint/2010/main" val="4146089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Eight</a:t>
            </a:r>
            <a:r>
              <a:rPr lang="en-AU" baseline="0" dirty="0" smtClean="0"/>
              <a:t> months of continuous recordings combined into a single image, each pixel representing the dominant acoustic signal at each hour—at dawn (left) a morning bird chorus (blue) is obvious During spring and early summer, fading later on in the year.  Horizontal green streaks indicate heavy rainfall as subtropical summer storms move through.  Cicada activity is evident in spring and summer, whereas crickets dominate the night-time soundscape in Autumn, then more silent in winter.</a:t>
            </a:r>
            <a:endParaRPr lang="en-AU" dirty="0"/>
          </a:p>
        </p:txBody>
      </p:sp>
      <p:sp>
        <p:nvSpPr>
          <p:cNvPr id="4" name="Slide Number Placeholder 3"/>
          <p:cNvSpPr>
            <a:spLocks noGrp="1"/>
          </p:cNvSpPr>
          <p:nvPr>
            <p:ph type="sldNum" sz="quarter" idx="10"/>
          </p:nvPr>
        </p:nvSpPr>
        <p:spPr/>
        <p:txBody>
          <a:bodyPr/>
          <a:lstStyle/>
          <a:p>
            <a:fld id="{7AAC6A55-F900-4276-B049-569A10342D90}" type="slidenum">
              <a:rPr lang="en-AU" smtClean="0"/>
              <a:t>12</a:t>
            </a:fld>
            <a:endParaRPr lang="en-AU"/>
          </a:p>
        </p:txBody>
      </p:sp>
    </p:spTree>
    <p:extLst>
      <p:ext uri="{BB962C8B-B14F-4D97-AF65-F5344CB8AC3E}">
        <p14:creationId xmlns:p14="http://schemas.microsoft.com/office/powerpoint/2010/main" val="1143116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Eight</a:t>
            </a:r>
            <a:r>
              <a:rPr lang="en-AU" baseline="0" dirty="0" smtClean="0"/>
              <a:t> months of continuous recordings combined into a single image, each pixel representing the dominant acoustic signal at each hour—at dawn (left) a morning bird chorus (blue) is obvious During spring and early summer, fading later on in the year.  Horizontal green streaks indicate heavy rainfall as subtropical summer storms move through.  Cicada activity is evident in spring and summer, whereas crickets dominate the night-time soundscape in Autumn, then more silent in winter.</a:t>
            </a:r>
            <a:endParaRPr lang="en-AU" dirty="0"/>
          </a:p>
        </p:txBody>
      </p:sp>
      <p:sp>
        <p:nvSpPr>
          <p:cNvPr id="4" name="Slide Number Placeholder 3"/>
          <p:cNvSpPr>
            <a:spLocks noGrp="1"/>
          </p:cNvSpPr>
          <p:nvPr>
            <p:ph type="sldNum" sz="quarter" idx="10"/>
          </p:nvPr>
        </p:nvSpPr>
        <p:spPr/>
        <p:txBody>
          <a:bodyPr/>
          <a:lstStyle/>
          <a:p>
            <a:fld id="{7AAC6A55-F900-4276-B049-569A10342D90}" type="slidenum">
              <a:rPr lang="en-AU" smtClean="0"/>
              <a:t>13</a:t>
            </a:fld>
            <a:endParaRPr lang="en-AU"/>
          </a:p>
        </p:txBody>
      </p:sp>
    </p:spTree>
    <p:extLst>
      <p:ext uri="{BB962C8B-B14F-4D97-AF65-F5344CB8AC3E}">
        <p14:creationId xmlns:p14="http://schemas.microsoft.com/office/powerpoint/2010/main" val="565099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EF3E1AFC-A6DD-4806-BE3E-9D889F0E9B0D}" type="datetimeFigureOut">
              <a:rPr lang="en-AU" smtClean="0"/>
              <a:t>26/02/2020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2339891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EF3E1AFC-A6DD-4806-BE3E-9D889F0E9B0D}" type="datetimeFigureOut">
              <a:rPr lang="en-AU" smtClean="0"/>
              <a:t>26/02/2020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1220836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3E1AFC-A6DD-4806-BE3E-9D889F0E9B0D}" type="datetimeFigureOut">
              <a:rPr lang="en-AU" smtClean="0"/>
              <a:t>26/02/2020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3643213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EF3E1AFC-A6DD-4806-BE3E-9D889F0E9B0D}" type="datetimeFigureOut">
              <a:rPr lang="en-AU" smtClean="0"/>
              <a:t>26/02/2020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74169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EF3E1AFC-A6DD-4806-BE3E-9D889F0E9B0D}" type="datetimeFigureOut">
              <a:rPr lang="en-AU" smtClean="0"/>
              <a:t>26/02/2020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1835654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EF3E1AFC-A6DD-4806-BE3E-9D889F0E9B0D}" type="datetimeFigureOut">
              <a:rPr lang="en-AU" smtClean="0"/>
              <a:t>26/02/2020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1971606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3E1AFC-A6DD-4806-BE3E-9D889F0E9B0D}" type="datetimeFigureOut">
              <a:rPr lang="en-AU" smtClean="0"/>
              <a:t>26/02/2020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1195980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3E1AFC-A6DD-4806-BE3E-9D889F0E9B0D}" type="datetimeFigureOut">
              <a:rPr lang="en-AU" smtClean="0"/>
              <a:t>26/02/2020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2473908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3E1AFC-A6DD-4806-BE3E-9D889F0E9B0D}" type="datetimeFigureOut">
              <a:rPr lang="en-AU" smtClean="0"/>
              <a:t>26/02/2020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3117294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EF3E1AFC-A6DD-4806-BE3E-9D889F0E9B0D}" type="datetimeFigureOut">
              <a:rPr lang="en-AU" smtClean="0"/>
              <a:t>26/02/2020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3390547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EF3E1AFC-A6DD-4806-BE3E-9D889F0E9B0D}" type="datetimeFigureOut">
              <a:rPr lang="en-AU" smtClean="0"/>
              <a:t>26/02/2020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0385D12-E1EE-47D8-A535-ED2B4087A483}" type="slidenum">
              <a:rPr lang="en-AU" smtClean="0"/>
              <a:t>‹#›</a:t>
            </a:fld>
            <a:endParaRPr lang="en-AU"/>
          </a:p>
        </p:txBody>
      </p:sp>
    </p:spTree>
    <p:extLst>
      <p:ext uri="{BB962C8B-B14F-4D97-AF65-F5344CB8AC3E}">
        <p14:creationId xmlns:p14="http://schemas.microsoft.com/office/powerpoint/2010/main" val="822527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3E1AFC-A6DD-4806-BE3E-9D889F0E9B0D}" type="datetimeFigureOut">
              <a:rPr lang="en-AU" smtClean="0"/>
              <a:t>26/02/2020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385D12-E1EE-47D8-A535-ED2B4087A483}" type="slidenum">
              <a:rPr lang="en-AU" smtClean="0"/>
              <a:t>‹#›</a:t>
            </a:fld>
            <a:endParaRPr lang="en-AU"/>
          </a:p>
        </p:txBody>
      </p:sp>
    </p:spTree>
    <p:extLst>
      <p:ext uri="{BB962C8B-B14F-4D97-AF65-F5344CB8AC3E}">
        <p14:creationId xmlns:p14="http://schemas.microsoft.com/office/powerpoint/2010/main" val="434446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PNG"/><Relationship Id="rId7"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g"/><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image" Target="../media/image25.jpeg"/><Relationship Id="rId1" Type="http://schemas.openxmlformats.org/officeDocument/2006/relationships/slideLayout" Target="../slideLayouts/slideLayout4.xml"/><Relationship Id="rId6" Type="http://schemas.openxmlformats.org/officeDocument/2006/relationships/image" Target="../media/image29.jp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png"/><Relationship Id="rId4" Type="http://schemas.openxmlformats.org/officeDocument/2006/relationships/image" Target="../media/image27.jpg"/><Relationship Id="rId9"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3" Type="http://schemas.openxmlformats.org/officeDocument/2006/relationships/image" Target="../media/image26.jpg"/><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image" Target="../media/image25.jpeg"/><Relationship Id="rId1" Type="http://schemas.openxmlformats.org/officeDocument/2006/relationships/slideLayout" Target="../slideLayouts/slideLayout4.xml"/><Relationship Id="rId6" Type="http://schemas.openxmlformats.org/officeDocument/2006/relationships/image" Target="../media/image29.jp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png"/><Relationship Id="rId4" Type="http://schemas.openxmlformats.org/officeDocument/2006/relationships/image" Target="../media/image27.jpg"/><Relationship Id="rId9"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jpe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jpe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jpeg"/><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43.emf"/></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jpeg"/><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4.png"/><Relationship Id="rId4" Type="http://schemas.openxmlformats.org/officeDocument/2006/relationships/image" Target="../media/image43.emf"/></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jpeg"/><Relationship Id="rId2" Type="http://schemas.openxmlformats.org/officeDocument/2006/relationships/image" Target="../media/image38.jpeg"/><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4.png"/><Relationship Id="rId4" Type="http://schemas.openxmlformats.org/officeDocument/2006/relationships/image" Target="../media/image43.emf"/></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6.png"/><Relationship Id="rId2" Type="http://schemas.openxmlformats.org/officeDocument/2006/relationships/image" Target="../media/image38.jpe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1.png"/><Relationship Id="rId7" Type="http://schemas.openxmlformats.org/officeDocument/2006/relationships/image" Target="../media/image46.png"/><Relationship Id="rId2" Type="http://schemas.openxmlformats.org/officeDocument/2006/relationships/image" Target="../media/image38.jpe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image" Target="../media/image42.jpeg"/><Relationship Id="rId9" Type="http://schemas.openxmlformats.org/officeDocument/2006/relationships/image" Target="../media/image48.jpeg"/></Relationships>
</file>

<file path=ppt/slides/_rels/slide2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Image result for pul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81024"/>
            <a:ext cx="12264477" cy="673541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012" y="196623"/>
            <a:ext cx="12191999" cy="1323439"/>
          </a:xfrm>
          <a:prstGeom prst="rect">
            <a:avLst/>
          </a:prstGeom>
          <a:noFill/>
        </p:spPr>
        <p:txBody>
          <a:bodyPr wrap="square" rtlCol="0">
            <a:spAutoFit/>
          </a:bodyPr>
          <a:lstStyle/>
          <a:p>
            <a:r>
              <a:rPr lang="en-AU" sz="4000" spc="-100" dirty="0" smtClean="0">
                <a:pattFill prst="pct50">
                  <a:fgClr>
                    <a:srgbClr val="99FF66"/>
                  </a:fgClr>
                  <a:bgClr>
                    <a:schemeClr val="tx1"/>
                  </a:bgClr>
                </a:pattFill>
                <a:effectLst>
                  <a:glow rad="63500">
                    <a:schemeClr val="accent6">
                      <a:satMod val="175000"/>
                      <a:alpha val="40000"/>
                    </a:schemeClr>
                  </a:glow>
                </a:effectLst>
                <a:latin typeface="Courier New" panose="02070309020205020404" pitchFamily="49" charset="0"/>
                <a:cs typeface="Courier New" panose="02070309020205020404" pitchFamily="49" charset="0"/>
              </a:rPr>
              <a:t>Taking </a:t>
            </a:r>
            <a:r>
              <a:rPr lang="en-AU" sz="4000" spc="-100" dirty="0">
                <a:pattFill prst="pct50">
                  <a:fgClr>
                    <a:srgbClr val="99FF66"/>
                  </a:fgClr>
                  <a:bgClr>
                    <a:schemeClr val="tx1"/>
                  </a:bgClr>
                </a:pattFill>
                <a:effectLst>
                  <a:glow rad="63500">
                    <a:schemeClr val="accent6">
                      <a:satMod val="175000"/>
                      <a:alpha val="40000"/>
                    </a:schemeClr>
                  </a:glow>
                </a:effectLst>
                <a:latin typeface="Courier New" panose="02070309020205020404" pitchFamily="49" charset="0"/>
                <a:cs typeface="Courier New" panose="02070309020205020404" pitchFamily="49" charset="0"/>
              </a:rPr>
              <a:t>the pulse of </a:t>
            </a:r>
            <a:r>
              <a:rPr lang="en-AU" sz="4000" spc="-100" dirty="0" smtClean="0">
                <a:pattFill prst="pct50">
                  <a:fgClr>
                    <a:srgbClr val="99FF66"/>
                  </a:fgClr>
                  <a:bgClr>
                    <a:schemeClr val="tx1"/>
                  </a:bgClr>
                </a:pattFill>
                <a:effectLst>
                  <a:glow rad="63500">
                    <a:schemeClr val="accent6">
                      <a:satMod val="175000"/>
                      <a:alpha val="40000"/>
                    </a:schemeClr>
                  </a:glow>
                </a:effectLst>
                <a:latin typeface="Courier New" panose="02070309020205020404" pitchFamily="49" charset="0"/>
                <a:cs typeface="Courier New" panose="02070309020205020404" pitchFamily="49" charset="0"/>
              </a:rPr>
              <a:t>a continent:</a:t>
            </a:r>
            <a:endParaRPr lang="en-AU" sz="4000" spc="-100" dirty="0">
              <a:pattFill prst="pct50">
                <a:fgClr>
                  <a:srgbClr val="99FF66"/>
                </a:fgClr>
                <a:bgClr>
                  <a:schemeClr val="tx1"/>
                </a:bgClr>
              </a:pattFill>
              <a:effectLst>
                <a:glow rad="63500">
                  <a:schemeClr val="accent6">
                    <a:satMod val="175000"/>
                    <a:alpha val="40000"/>
                  </a:schemeClr>
                </a:glow>
              </a:effectLst>
              <a:latin typeface="Courier New" panose="02070309020205020404" pitchFamily="49" charset="0"/>
              <a:cs typeface="Courier New" panose="02070309020205020404" pitchFamily="49" charset="0"/>
            </a:endParaRPr>
          </a:p>
          <a:p>
            <a:r>
              <a:rPr lang="en-AU" sz="4000" spc="-100" dirty="0" smtClean="0">
                <a:pattFill prst="pct50">
                  <a:fgClr>
                    <a:srgbClr val="99FF66"/>
                  </a:fgClr>
                  <a:bgClr>
                    <a:schemeClr val="tx1"/>
                  </a:bgClr>
                </a:pattFill>
                <a:effectLst>
                  <a:glow rad="63500">
                    <a:schemeClr val="accent6">
                      <a:satMod val="175000"/>
                      <a:alpha val="40000"/>
                    </a:schemeClr>
                  </a:glow>
                </a:effectLst>
                <a:latin typeface="Courier New" panose="02070309020205020404" pitchFamily="49" charset="0"/>
                <a:cs typeface="Courier New" panose="02070309020205020404" pitchFamily="49" charset="0"/>
              </a:rPr>
              <a:t>the Australian acoustic observatory</a:t>
            </a:r>
            <a:endParaRPr lang="en-AU" sz="4000" spc="-100" dirty="0">
              <a:pattFill prst="pct50">
                <a:fgClr>
                  <a:srgbClr val="99FF66"/>
                </a:fgClr>
                <a:bgClr>
                  <a:schemeClr val="tx1"/>
                </a:bgClr>
              </a:pattFill>
              <a:effectLst>
                <a:glow rad="63500">
                  <a:schemeClr val="accent6">
                    <a:satMod val="175000"/>
                    <a:alpha val="40000"/>
                  </a:schemeClr>
                </a:glow>
              </a:effectLst>
              <a:latin typeface="Courier New" panose="02070309020205020404" pitchFamily="49" charset="0"/>
              <a:cs typeface="Courier New" panose="02070309020205020404" pitchFamily="49" charset="0"/>
            </a:endParaRPr>
          </a:p>
        </p:txBody>
      </p:sp>
      <p:sp>
        <p:nvSpPr>
          <p:cNvPr id="4" name="Rectangle 3"/>
          <p:cNvSpPr>
            <a:spLocks noChangeArrowheads="1"/>
          </p:cNvSpPr>
          <p:nvPr/>
        </p:nvSpPr>
        <p:spPr bwMode="auto">
          <a:xfrm>
            <a:off x="630241" y="6362163"/>
            <a:ext cx="3390451" cy="461665"/>
          </a:xfrm>
          <a:prstGeom prst="rect">
            <a:avLst/>
          </a:prstGeom>
          <a:noFill/>
          <a:ln w="9525">
            <a:noFill/>
            <a:miter lim="800000"/>
            <a:headEnd/>
            <a:tailEnd/>
          </a:ln>
        </p:spPr>
        <p:txBody>
          <a:bodyPr wrap="square">
            <a:spAutoFit/>
          </a:bodyPr>
          <a:lstStyle/>
          <a:p>
            <a:pPr fontAlgn="auto">
              <a:spcBef>
                <a:spcPts val="0"/>
              </a:spcBef>
              <a:spcAft>
                <a:spcPts val="0"/>
              </a:spcAft>
            </a:pPr>
            <a:r>
              <a:rPr lang="en-AU" sz="2400" spc="-100" dirty="0" smtClean="0">
                <a:pattFill prst="pct50">
                  <a:fgClr>
                    <a:srgbClr val="99FF66"/>
                  </a:fgClr>
                  <a:bgClr>
                    <a:schemeClr val="tx1"/>
                  </a:bgClr>
                </a:pattFill>
                <a:effectLst>
                  <a:glow rad="63500">
                    <a:schemeClr val="accent6">
                      <a:satMod val="175000"/>
                      <a:alpha val="40000"/>
                    </a:schemeClr>
                  </a:glow>
                </a:effectLst>
                <a:latin typeface="Courier New" panose="02070309020205020404" pitchFamily="49" charset="0"/>
                <a:cs typeface="Courier New" panose="02070309020205020404" pitchFamily="49" charset="0"/>
              </a:rPr>
              <a:t>@D0CT0R_Dave</a:t>
            </a:r>
            <a:endParaRPr lang="en-AU" sz="2400" dirty="0">
              <a:solidFill>
                <a:srgbClr val="CDD8C0"/>
              </a:solidFill>
              <a:latin typeface="Microsoft Sans Serif" pitchFamily="34" charset="0"/>
              <a:cs typeface="+mn-cs"/>
            </a:endParaRPr>
          </a:p>
        </p:txBody>
      </p:sp>
      <p:pic>
        <p:nvPicPr>
          <p:cNvPr id="5" name="Picture 10" descr="https://si0.twimg.com/a/1353701435/images/resources/twitter-bird-callout.png"/>
          <p:cNvPicPr>
            <a:picLocks noChangeAspect="1" noChangeArrowheads="1"/>
          </p:cNvPicPr>
          <p:nvPr/>
        </p:nvPicPr>
        <p:blipFill>
          <a:blip r:embed="rId4" cstate="print">
            <a:duotone>
              <a:prstClr val="black"/>
              <a:srgbClr val="00B050">
                <a:tint val="45000"/>
                <a:satMod val="400000"/>
              </a:srgbClr>
            </a:duotone>
          </a:blip>
          <a:srcRect/>
          <a:stretch>
            <a:fillRect/>
          </a:stretch>
        </p:blipFill>
        <p:spPr bwMode="auto">
          <a:xfrm>
            <a:off x="300706" y="6387229"/>
            <a:ext cx="469653" cy="382372"/>
          </a:xfrm>
          <a:prstGeom prst="rect">
            <a:avLst/>
          </a:prstGeom>
          <a:noFill/>
          <a:ln w="9525">
            <a:noFill/>
            <a:miter lim="800000"/>
            <a:headEnd/>
            <a:tailEnd/>
          </a:ln>
        </p:spPr>
      </p:pic>
    </p:spTree>
    <p:extLst>
      <p:ext uri="{BB962C8B-B14F-4D97-AF65-F5344CB8AC3E}">
        <p14:creationId xmlns:p14="http://schemas.microsoft.com/office/powerpoint/2010/main" val="940793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Winter Woodland KPN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7067" y="6109046"/>
            <a:ext cx="609600" cy="609600"/>
          </a:xfrm>
          <a:prstGeom prst="rect">
            <a:avLst/>
          </a:prstGeom>
        </p:spPr>
      </p:pic>
    </p:spTree>
    <p:extLst>
      <p:ext uri="{BB962C8B-B14F-4D97-AF65-F5344CB8AC3E}">
        <p14:creationId xmlns:p14="http://schemas.microsoft.com/office/powerpoint/2010/main" val="2614331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20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086" y="-244027"/>
            <a:ext cx="11247451" cy="7102027"/>
          </a:xfrm>
          <a:prstGeom prst="rect">
            <a:avLst/>
          </a:prstGeom>
        </p:spPr>
      </p:pic>
      <p:sp>
        <p:nvSpPr>
          <p:cNvPr id="3" name="TextBox 2"/>
          <p:cNvSpPr txBox="1"/>
          <p:nvPr/>
        </p:nvSpPr>
        <p:spPr>
          <a:xfrm>
            <a:off x="9317674" y="4854772"/>
            <a:ext cx="3721994" cy="369332"/>
          </a:xfrm>
          <a:prstGeom prst="rect">
            <a:avLst/>
          </a:prstGeom>
          <a:noFill/>
        </p:spPr>
        <p:txBody>
          <a:bodyPr wrap="square" rtlCol="0">
            <a:spAutoFit/>
          </a:bodyPr>
          <a:lstStyle/>
          <a:p>
            <a:r>
              <a:rPr lang="en-AU" dirty="0" smtClean="0">
                <a:solidFill>
                  <a:srgbClr val="99FF66"/>
                </a:solidFill>
              </a:rPr>
              <a:t>RGB = (BGN, AVG, CVR)</a:t>
            </a:r>
            <a:endParaRPr lang="en-AU" dirty="0">
              <a:solidFill>
                <a:srgbClr val="99FF66"/>
              </a:solidFill>
            </a:endParaRPr>
          </a:p>
        </p:txBody>
      </p:sp>
      <p:sp>
        <p:nvSpPr>
          <p:cNvPr id="5" name="TextBox 4"/>
          <p:cNvSpPr txBox="1"/>
          <p:nvPr/>
        </p:nvSpPr>
        <p:spPr>
          <a:xfrm>
            <a:off x="9313694" y="2388474"/>
            <a:ext cx="3721994" cy="369332"/>
          </a:xfrm>
          <a:prstGeom prst="rect">
            <a:avLst/>
          </a:prstGeom>
          <a:noFill/>
        </p:spPr>
        <p:txBody>
          <a:bodyPr wrap="square" rtlCol="0">
            <a:spAutoFit/>
          </a:bodyPr>
          <a:lstStyle/>
          <a:p>
            <a:r>
              <a:rPr lang="en-AU" dirty="0" smtClean="0">
                <a:solidFill>
                  <a:srgbClr val="99FF66"/>
                </a:solidFill>
              </a:rPr>
              <a:t>RGB = (ACI, ENT, EVN)</a:t>
            </a:r>
            <a:endParaRPr lang="en-AU" dirty="0">
              <a:solidFill>
                <a:srgbClr val="99FF66"/>
              </a:solidFill>
            </a:endParaRPr>
          </a:p>
        </p:txBody>
      </p:sp>
    </p:spTree>
    <p:extLst>
      <p:ext uri="{BB962C8B-B14F-4D97-AF65-F5344CB8AC3E}">
        <p14:creationId xmlns:p14="http://schemas.microsoft.com/office/powerpoint/2010/main" val="3511974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086" y="-244027"/>
            <a:ext cx="11247451" cy="7102027"/>
          </a:xfrm>
          <a:prstGeom prst="rect">
            <a:avLst/>
          </a:prstGeom>
        </p:spPr>
      </p:pic>
      <p:sp>
        <p:nvSpPr>
          <p:cNvPr id="18" name="TextBox 17"/>
          <p:cNvSpPr txBox="1"/>
          <p:nvPr/>
        </p:nvSpPr>
        <p:spPr>
          <a:xfrm>
            <a:off x="662086" y="1054907"/>
            <a:ext cx="1366229" cy="369332"/>
          </a:xfrm>
          <a:prstGeom prst="rect">
            <a:avLst/>
          </a:prstGeom>
          <a:noFill/>
        </p:spPr>
        <p:txBody>
          <a:bodyPr wrap="square" rtlCol="0">
            <a:spAutoFit/>
          </a:bodyPr>
          <a:lstStyle/>
          <a:p>
            <a:r>
              <a:rPr lang="en-AU" dirty="0" smtClean="0">
                <a:solidFill>
                  <a:schemeClr val="bg1"/>
                </a:solidFill>
              </a:rPr>
              <a:t>Crickets</a:t>
            </a:r>
            <a:endParaRPr lang="en-AU" dirty="0">
              <a:solidFill>
                <a:schemeClr val="bg1"/>
              </a:solidFill>
            </a:endParaRPr>
          </a:p>
        </p:txBody>
      </p:sp>
      <p:sp>
        <p:nvSpPr>
          <p:cNvPr id="19" name="TextBox 18"/>
          <p:cNvSpPr txBox="1"/>
          <p:nvPr/>
        </p:nvSpPr>
        <p:spPr>
          <a:xfrm>
            <a:off x="10580149" y="5027584"/>
            <a:ext cx="3721994" cy="369332"/>
          </a:xfrm>
          <a:prstGeom prst="rect">
            <a:avLst/>
          </a:prstGeom>
          <a:noFill/>
        </p:spPr>
        <p:txBody>
          <a:bodyPr wrap="square" rtlCol="0">
            <a:spAutoFit/>
          </a:bodyPr>
          <a:lstStyle/>
          <a:p>
            <a:r>
              <a:rPr lang="en-AU" dirty="0" smtClean="0">
                <a:solidFill>
                  <a:schemeClr val="bg1"/>
                </a:solidFill>
              </a:rPr>
              <a:t>Cicadas</a:t>
            </a:r>
            <a:endParaRPr lang="en-AU" dirty="0">
              <a:solidFill>
                <a:schemeClr val="bg1"/>
              </a:solidFill>
            </a:endParaRPr>
          </a:p>
        </p:txBody>
      </p:sp>
      <p:cxnSp>
        <p:nvCxnSpPr>
          <p:cNvPr id="21" name="Straight Connector 20"/>
          <p:cNvCxnSpPr/>
          <p:nvPr/>
        </p:nvCxnSpPr>
        <p:spPr>
          <a:xfrm flipH="1" flipV="1">
            <a:off x="9705704" y="3205863"/>
            <a:ext cx="1281288" cy="19156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063529" y="1380986"/>
            <a:ext cx="281671" cy="1342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452869" y="3640698"/>
            <a:ext cx="1355646" cy="13101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1867990" y="3931920"/>
            <a:ext cx="3918857" cy="21929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4258491" y="1452913"/>
            <a:ext cx="5322538" cy="17029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9022480" y="1468180"/>
            <a:ext cx="558549" cy="17344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213920" y="1074275"/>
            <a:ext cx="1366229" cy="369332"/>
          </a:xfrm>
          <a:prstGeom prst="rect">
            <a:avLst/>
          </a:prstGeom>
          <a:noFill/>
        </p:spPr>
        <p:txBody>
          <a:bodyPr wrap="square" rtlCol="0">
            <a:spAutoFit/>
          </a:bodyPr>
          <a:lstStyle/>
          <a:p>
            <a:r>
              <a:rPr lang="en-AU" dirty="0" smtClean="0">
                <a:solidFill>
                  <a:schemeClr val="bg1"/>
                </a:solidFill>
              </a:rPr>
              <a:t>Jet engine</a:t>
            </a:r>
            <a:endParaRPr lang="en-AU" dirty="0">
              <a:solidFill>
                <a:schemeClr val="bg1"/>
              </a:solidFill>
            </a:endParaRPr>
          </a:p>
        </p:txBody>
      </p:sp>
      <p:sp>
        <p:nvSpPr>
          <p:cNvPr id="23" name="TextBox 22"/>
          <p:cNvSpPr txBox="1"/>
          <p:nvPr/>
        </p:nvSpPr>
        <p:spPr>
          <a:xfrm>
            <a:off x="722636" y="4846523"/>
            <a:ext cx="1553495" cy="369332"/>
          </a:xfrm>
          <a:prstGeom prst="rect">
            <a:avLst/>
          </a:prstGeom>
          <a:noFill/>
        </p:spPr>
        <p:txBody>
          <a:bodyPr wrap="square" rtlCol="0">
            <a:spAutoFit/>
          </a:bodyPr>
          <a:lstStyle/>
          <a:p>
            <a:r>
              <a:rPr lang="en-AU" dirty="0" smtClean="0">
                <a:solidFill>
                  <a:schemeClr val="bg1"/>
                </a:solidFill>
              </a:rPr>
              <a:t>Dawn chorus</a:t>
            </a:r>
            <a:endParaRPr lang="en-AU" dirty="0">
              <a:solidFill>
                <a:schemeClr val="bg1"/>
              </a:solidFill>
            </a:endParaRPr>
          </a:p>
        </p:txBody>
      </p:sp>
      <p:sp>
        <p:nvSpPr>
          <p:cNvPr id="24" name="TextBox 23"/>
          <p:cNvSpPr txBox="1"/>
          <p:nvPr/>
        </p:nvSpPr>
        <p:spPr>
          <a:xfrm>
            <a:off x="1255020" y="6105791"/>
            <a:ext cx="1553495" cy="369332"/>
          </a:xfrm>
          <a:prstGeom prst="rect">
            <a:avLst/>
          </a:prstGeom>
          <a:noFill/>
        </p:spPr>
        <p:txBody>
          <a:bodyPr wrap="square" rtlCol="0">
            <a:spAutoFit/>
          </a:bodyPr>
          <a:lstStyle/>
          <a:p>
            <a:r>
              <a:rPr lang="en-AU" dirty="0" smtClean="0">
                <a:solidFill>
                  <a:schemeClr val="bg1"/>
                </a:solidFill>
              </a:rPr>
              <a:t>Midday lull</a:t>
            </a:r>
            <a:endParaRPr lang="en-AU" dirty="0">
              <a:solidFill>
                <a:schemeClr val="bg1"/>
              </a:solidFill>
            </a:endParaRPr>
          </a:p>
        </p:txBody>
      </p:sp>
      <p:cxnSp>
        <p:nvCxnSpPr>
          <p:cNvPr id="46" name="Straight Connector 45"/>
          <p:cNvCxnSpPr/>
          <p:nvPr/>
        </p:nvCxnSpPr>
        <p:spPr>
          <a:xfrm flipH="1">
            <a:off x="6267282" y="1462974"/>
            <a:ext cx="3313748" cy="16655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07870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086" y="-244027"/>
            <a:ext cx="11247451" cy="7102027"/>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r="38581"/>
          <a:stretch/>
        </p:blipFill>
        <p:spPr>
          <a:xfrm>
            <a:off x="4570724" y="168695"/>
            <a:ext cx="3203559" cy="2021026"/>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r="39125"/>
          <a:stretch/>
        </p:blipFill>
        <p:spPr>
          <a:xfrm>
            <a:off x="8692786" y="4534183"/>
            <a:ext cx="3242295" cy="2063774"/>
          </a:xfrm>
          <a:prstGeom prst="rect">
            <a:avLst/>
          </a:prstGeom>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r="43958"/>
          <a:stretch/>
        </p:blipFill>
        <p:spPr>
          <a:xfrm>
            <a:off x="8907338" y="156644"/>
            <a:ext cx="2911623" cy="2013099"/>
          </a:xfrm>
          <a:prstGeom prst="rect">
            <a:avLst/>
          </a:prstGeom>
        </p:spPr>
      </p:pic>
      <p:sp>
        <p:nvSpPr>
          <p:cNvPr id="13" name="TextBox 12"/>
          <p:cNvSpPr txBox="1"/>
          <p:nvPr/>
        </p:nvSpPr>
        <p:spPr>
          <a:xfrm>
            <a:off x="4903270" y="165827"/>
            <a:ext cx="3721994" cy="369332"/>
          </a:xfrm>
          <a:prstGeom prst="rect">
            <a:avLst/>
          </a:prstGeom>
          <a:noFill/>
        </p:spPr>
        <p:txBody>
          <a:bodyPr wrap="square" rtlCol="0">
            <a:spAutoFit/>
          </a:bodyPr>
          <a:lstStyle/>
          <a:p>
            <a:r>
              <a:rPr lang="en-AU" dirty="0" err="1" smtClean="0"/>
              <a:t>Torresian</a:t>
            </a:r>
            <a:r>
              <a:rPr lang="en-AU" dirty="0" smtClean="0"/>
              <a:t> Crow</a:t>
            </a:r>
            <a:endParaRPr lang="en-AU" dirty="0"/>
          </a:p>
        </p:txBody>
      </p:sp>
      <p:sp>
        <p:nvSpPr>
          <p:cNvPr id="14" name="TextBox 13"/>
          <p:cNvSpPr txBox="1"/>
          <p:nvPr/>
        </p:nvSpPr>
        <p:spPr>
          <a:xfrm>
            <a:off x="9010817" y="4551853"/>
            <a:ext cx="3721994" cy="369332"/>
          </a:xfrm>
          <a:prstGeom prst="rect">
            <a:avLst/>
          </a:prstGeom>
          <a:noFill/>
        </p:spPr>
        <p:txBody>
          <a:bodyPr wrap="square" rtlCol="0">
            <a:spAutoFit/>
          </a:bodyPr>
          <a:lstStyle/>
          <a:p>
            <a:r>
              <a:rPr lang="en-AU" dirty="0" smtClean="0"/>
              <a:t>Olive-backed Oriole</a:t>
            </a:r>
            <a:endParaRPr lang="en-AU" dirty="0"/>
          </a:p>
        </p:txBody>
      </p:sp>
      <p:sp>
        <p:nvSpPr>
          <p:cNvPr id="15" name="TextBox 14"/>
          <p:cNvSpPr txBox="1"/>
          <p:nvPr/>
        </p:nvSpPr>
        <p:spPr>
          <a:xfrm>
            <a:off x="9219317" y="165827"/>
            <a:ext cx="3721994" cy="369332"/>
          </a:xfrm>
          <a:prstGeom prst="rect">
            <a:avLst/>
          </a:prstGeom>
          <a:noFill/>
        </p:spPr>
        <p:txBody>
          <a:bodyPr wrap="square" rtlCol="0">
            <a:spAutoFit/>
          </a:bodyPr>
          <a:lstStyle/>
          <a:p>
            <a:r>
              <a:rPr lang="en-AU" dirty="0" smtClean="0"/>
              <a:t>Striated Pardalote</a:t>
            </a:r>
            <a:endParaRPr lang="en-AU" dirty="0"/>
          </a:p>
        </p:txBody>
      </p:sp>
      <p:cxnSp>
        <p:nvCxnSpPr>
          <p:cNvPr id="27" name="Straight Connector 26"/>
          <p:cNvCxnSpPr>
            <a:endCxn id="10" idx="3"/>
          </p:cNvCxnSpPr>
          <p:nvPr/>
        </p:nvCxnSpPr>
        <p:spPr>
          <a:xfrm flipH="1">
            <a:off x="3780430" y="3713618"/>
            <a:ext cx="1224005" cy="1849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8" idx="2"/>
          </p:cNvCxnSpPr>
          <p:nvPr/>
        </p:nvCxnSpPr>
        <p:spPr>
          <a:xfrm flipH="1" flipV="1">
            <a:off x="2113362" y="2166099"/>
            <a:ext cx="1557485" cy="10069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5358448" y="2189721"/>
            <a:ext cx="801899" cy="16443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347166" y="4062549"/>
            <a:ext cx="331812" cy="13919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8692626" y="2173765"/>
            <a:ext cx="1720266" cy="17057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rotWithShape="1">
          <a:blip r:embed="rId7">
            <a:extLst>
              <a:ext uri="{28A0092B-C50C-407E-A947-70E740481C1C}">
                <a14:useLocalDpi xmlns:a14="http://schemas.microsoft.com/office/drawing/2010/main" val="0"/>
              </a:ext>
            </a:extLst>
          </a:blip>
          <a:srcRect r="48807"/>
          <a:stretch/>
        </p:blipFill>
        <p:spPr>
          <a:xfrm>
            <a:off x="785346" y="155789"/>
            <a:ext cx="2656032" cy="2010310"/>
          </a:xfrm>
          <a:prstGeom prst="rect">
            <a:avLst/>
          </a:prstGeom>
        </p:spPr>
      </p:pic>
      <p:sp>
        <p:nvSpPr>
          <p:cNvPr id="16" name="TextBox 15"/>
          <p:cNvSpPr txBox="1"/>
          <p:nvPr/>
        </p:nvSpPr>
        <p:spPr>
          <a:xfrm>
            <a:off x="1100218" y="243590"/>
            <a:ext cx="3721994" cy="369332"/>
          </a:xfrm>
          <a:prstGeom prst="rect">
            <a:avLst/>
          </a:prstGeom>
          <a:noFill/>
        </p:spPr>
        <p:txBody>
          <a:bodyPr wrap="square" rtlCol="0">
            <a:spAutoFit/>
          </a:bodyPr>
          <a:lstStyle/>
          <a:p>
            <a:r>
              <a:rPr lang="en-AU" dirty="0" smtClean="0"/>
              <a:t>Grey Fantail</a:t>
            </a:r>
            <a:endParaRPr lang="en-AU" dirty="0"/>
          </a:p>
        </p:txBody>
      </p:sp>
      <p:pic>
        <p:nvPicPr>
          <p:cNvPr id="10" name="Picture 9"/>
          <p:cNvPicPr>
            <a:picLocks noChangeAspect="1"/>
          </p:cNvPicPr>
          <p:nvPr/>
        </p:nvPicPr>
        <p:blipFill rotWithShape="1">
          <a:blip r:embed="rId8">
            <a:extLst>
              <a:ext uri="{28A0092B-C50C-407E-A947-70E740481C1C}">
                <a14:useLocalDpi xmlns:a14="http://schemas.microsoft.com/office/drawing/2010/main" val="0"/>
              </a:ext>
            </a:extLst>
          </a:blip>
          <a:srcRect r="43008"/>
          <a:stretch/>
        </p:blipFill>
        <p:spPr>
          <a:xfrm>
            <a:off x="743247" y="4530539"/>
            <a:ext cx="3037183" cy="2064921"/>
          </a:xfrm>
          <a:prstGeom prst="rect">
            <a:avLst/>
          </a:prstGeom>
        </p:spPr>
      </p:pic>
      <p:sp>
        <p:nvSpPr>
          <p:cNvPr id="17" name="TextBox 16"/>
          <p:cNvSpPr txBox="1"/>
          <p:nvPr/>
        </p:nvSpPr>
        <p:spPr>
          <a:xfrm>
            <a:off x="1069451" y="4551853"/>
            <a:ext cx="3721994" cy="369332"/>
          </a:xfrm>
          <a:prstGeom prst="rect">
            <a:avLst/>
          </a:prstGeom>
          <a:noFill/>
        </p:spPr>
        <p:txBody>
          <a:bodyPr wrap="square" rtlCol="0">
            <a:spAutoFit/>
          </a:bodyPr>
          <a:lstStyle/>
          <a:p>
            <a:r>
              <a:rPr lang="en-AU" dirty="0" smtClean="0"/>
              <a:t>Yellow-faced Honeyeater</a:t>
            </a:r>
            <a:endParaRPr lang="en-AU" dirty="0"/>
          </a:p>
        </p:txBody>
      </p:sp>
    </p:spTree>
    <p:extLst>
      <p:ext uri="{BB962C8B-B14F-4D97-AF65-F5344CB8AC3E}">
        <p14:creationId xmlns:p14="http://schemas.microsoft.com/office/powerpoint/2010/main" val="2718391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709" y="0"/>
            <a:ext cx="13545518" cy="6858000"/>
          </a:xfrm>
          <a:prstGeom prst="rect">
            <a:avLst/>
          </a:prstGeom>
        </p:spPr>
      </p:pic>
    </p:spTree>
    <p:extLst>
      <p:ext uri="{BB962C8B-B14F-4D97-AF65-F5344CB8AC3E}">
        <p14:creationId xmlns:p14="http://schemas.microsoft.com/office/powerpoint/2010/main" val="4136845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709" y="0"/>
            <a:ext cx="13545518" cy="6858000"/>
          </a:xfrm>
          <a:prstGeom prst="rect">
            <a:avLst/>
          </a:prstGeom>
        </p:spPr>
      </p:pic>
      <p:pic>
        <p:nvPicPr>
          <p:cNvPr id="4" name="Picture 3"/>
          <p:cNvPicPr>
            <a:picLocks noChangeAspect="1"/>
          </p:cNvPicPr>
          <p:nvPr/>
        </p:nvPicPr>
        <p:blipFill>
          <a:blip r:embed="rId4" cstate="print">
            <a:clrChange>
              <a:clrFrom>
                <a:srgbClr val="010101"/>
              </a:clrFrom>
              <a:clrTo>
                <a:srgbClr val="010101">
                  <a:alpha val="0"/>
                </a:srgbClr>
              </a:clrTo>
            </a:clrChange>
            <a:extLst>
              <a:ext uri="{28A0092B-C50C-407E-A947-70E740481C1C}">
                <a14:useLocalDpi xmlns:a14="http://schemas.microsoft.com/office/drawing/2010/main" val="0"/>
              </a:ext>
            </a:extLst>
          </a:blip>
          <a:stretch>
            <a:fillRect/>
          </a:stretch>
        </p:blipFill>
        <p:spPr>
          <a:xfrm>
            <a:off x="3133262" y="0"/>
            <a:ext cx="7255473" cy="6153150"/>
          </a:xfrm>
          <a:prstGeom prst="rect">
            <a:avLst/>
          </a:prstGeom>
        </p:spPr>
      </p:pic>
    </p:spTree>
    <p:extLst>
      <p:ext uri="{BB962C8B-B14F-4D97-AF65-F5344CB8AC3E}">
        <p14:creationId xmlns:p14="http://schemas.microsoft.com/office/powerpoint/2010/main" val="3374348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709" y="0"/>
            <a:ext cx="13545518" cy="6858000"/>
          </a:xfrm>
          <a:prstGeom prst="rect">
            <a:avLst/>
          </a:prstGeom>
        </p:spPr>
      </p:pic>
      <p:pic>
        <p:nvPicPr>
          <p:cNvPr id="4" name="Picture 3"/>
          <p:cNvPicPr>
            <a:picLocks noChangeAspect="1"/>
          </p:cNvPicPr>
          <p:nvPr/>
        </p:nvPicPr>
        <p:blipFill>
          <a:blip r:embed="rId4" cstate="print">
            <a:clrChange>
              <a:clrFrom>
                <a:srgbClr val="010101"/>
              </a:clrFrom>
              <a:clrTo>
                <a:srgbClr val="010101">
                  <a:alpha val="0"/>
                </a:srgbClr>
              </a:clrTo>
            </a:clrChange>
            <a:extLst>
              <a:ext uri="{28A0092B-C50C-407E-A947-70E740481C1C}">
                <a14:useLocalDpi xmlns:a14="http://schemas.microsoft.com/office/drawing/2010/main" val="0"/>
              </a:ext>
            </a:extLst>
          </a:blip>
          <a:stretch>
            <a:fillRect/>
          </a:stretch>
        </p:blipFill>
        <p:spPr>
          <a:xfrm>
            <a:off x="3133262" y="0"/>
            <a:ext cx="7255473" cy="615315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803" y="2772770"/>
            <a:ext cx="4277150" cy="427715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33262" y="183524"/>
            <a:ext cx="1825866" cy="3245476"/>
          </a:xfrm>
          <a:prstGeom prst="rect">
            <a:avLst/>
          </a:prstGeom>
        </p:spPr>
      </p:pic>
      <p:pic>
        <p:nvPicPr>
          <p:cNvPr id="7" name="Picture 6"/>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b="29735"/>
          <a:stretch/>
        </p:blipFill>
        <p:spPr>
          <a:xfrm>
            <a:off x="10017580" y="339089"/>
            <a:ext cx="1873692" cy="3637879"/>
          </a:xfrm>
          <a:prstGeom prst="rect">
            <a:avLst/>
          </a:prstGeom>
        </p:spPr>
      </p:pic>
      <p:pic>
        <p:nvPicPr>
          <p:cNvPr id="8" name="Picture 7"/>
          <p:cNvPicPr>
            <a:picLocks noChangeAspect="1"/>
          </p:cNvPicPr>
          <p:nvPr/>
        </p:nvPicPr>
        <p:blipFill rotWithShape="1">
          <a:blip r:embed="rId8">
            <a:extLst>
              <a:ext uri="{28A0092B-C50C-407E-A947-70E740481C1C}">
                <a14:useLocalDpi xmlns:a14="http://schemas.microsoft.com/office/drawing/2010/main" val="0"/>
              </a:ext>
            </a:extLst>
          </a:blip>
          <a:srcRect l="9298" t="14209" r="8902" b="5059"/>
          <a:stretch/>
        </p:blipFill>
        <p:spPr>
          <a:xfrm>
            <a:off x="7354781" y="917258"/>
            <a:ext cx="2028475" cy="3554568"/>
          </a:xfrm>
          <a:prstGeom prst="rect">
            <a:avLst/>
          </a:prstGeom>
        </p:spPr>
      </p:pic>
      <p:pic>
        <p:nvPicPr>
          <p:cNvPr id="9" name="Picture 8"/>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t="71507"/>
          <a:stretch/>
        </p:blipFill>
        <p:spPr>
          <a:xfrm>
            <a:off x="9774238" y="4582373"/>
            <a:ext cx="2117034" cy="1666738"/>
          </a:xfrm>
          <a:prstGeom prst="rect">
            <a:avLst/>
          </a:prstGeom>
        </p:spPr>
      </p:pic>
    </p:spTree>
    <p:extLst>
      <p:ext uri="{BB962C8B-B14F-4D97-AF65-F5344CB8AC3E}">
        <p14:creationId xmlns:p14="http://schemas.microsoft.com/office/powerpoint/2010/main" val="29482173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423" y="35410"/>
            <a:ext cx="6434892" cy="5979019"/>
          </a:xfrm>
        </p:spPr>
        <p:txBody>
          <a:bodyPr>
            <a:normAutofit/>
          </a:bodyPr>
          <a:lstStyle/>
          <a:p>
            <a:r>
              <a:rPr lang="en-AU" sz="2600" dirty="0" smtClean="0"/>
              <a:t>400 sensors</a:t>
            </a:r>
          </a:p>
          <a:p>
            <a:pPr lvl="1"/>
            <a:r>
              <a:rPr lang="en-AU" sz="2200" dirty="0" smtClean="0"/>
              <a:t>1TB </a:t>
            </a:r>
            <a:r>
              <a:rPr lang="en-AU" sz="2200" dirty="0"/>
              <a:t>SD </a:t>
            </a:r>
            <a:r>
              <a:rPr lang="en-AU" sz="2200" dirty="0" smtClean="0"/>
              <a:t>cards/sensor, 16 bit dynamic range</a:t>
            </a:r>
            <a:endParaRPr lang="en-AU" sz="2200" dirty="0"/>
          </a:p>
          <a:p>
            <a:r>
              <a:rPr lang="en-AU" sz="2600" dirty="0" smtClean="0"/>
              <a:t>100 sites</a:t>
            </a:r>
          </a:p>
          <a:p>
            <a:pPr lvl="1"/>
            <a:r>
              <a:rPr lang="en-AU" sz="2200" dirty="0" smtClean="0"/>
              <a:t>Stratified by ecoregion</a:t>
            </a:r>
            <a:endParaRPr lang="en-AU" sz="2200" dirty="0"/>
          </a:p>
          <a:p>
            <a:r>
              <a:rPr lang="en-AU" sz="2600" dirty="0"/>
              <a:t>4</a:t>
            </a:r>
            <a:r>
              <a:rPr lang="en-AU" sz="2600" dirty="0" smtClean="0"/>
              <a:t> sensors </a:t>
            </a:r>
            <a:r>
              <a:rPr lang="en-AU" sz="2600" dirty="0"/>
              <a:t>per </a:t>
            </a:r>
            <a:r>
              <a:rPr lang="en-AU" sz="2600" dirty="0" smtClean="0"/>
              <a:t>site</a:t>
            </a:r>
          </a:p>
          <a:p>
            <a:pPr lvl="1"/>
            <a:r>
              <a:rPr lang="en-AU" sz="2200" dirty="0" smtClean="0"/>
              <a:t>Stratified by productivity</a:t>
            </a:r>
            <a:endParaRPr lang="en-AU" sz="2200" dirty="0"/>
          </a:p>
          <a:p>
            <a:r>
              <a:rPr lang="en-AU" sz="2600" dirty="0" smtClean="0"/>
              <a:t>2PB #</a:t>
            </a:r>
            <a:r>
              <a:rPr lang="en-AU" sz="2600" dirty="0" err="1" smtClean="0"/>
              <a:t>openaccess</a:t>
            </a:r>
            <a:r>
              <a:rPr lang="en-AU" sz="2600" dirty="0" smtClean="0"/>
              <a:t> data</a:t>
            </a:r>
          </a:p>
          <a:p>
            <a:pPr lvl="1"/>
            <a:r>
              <a:rPr lang="en-AU" sz="2200" dirty="0" smtClean="0"/>
              <a:t>cloud storage with </a:t>
            </a:r>
            <a:r>
              <a:rPr lang="en-AU" sz="2200" dirty="0" smtClean="0"/>
              <a:t>QCIF</a:t>
            </a:r>
            <a:endParaRPr lang="en-AU" sz="2200" dirty="0" smtClean="0"/>
          </a:p>
          <a:p>
            <a:r>
              <a:rPr lang="en-AU" sz="2600" dirty="0" smtClean="0"/>
              <a:t> &gt; 2000 </a:t>
            </a:r>
            <a:r>
              <a:rPr lang="en-AU" sz="2600" dirty="0"/>
              <a:t>years of continuous </a:t>
            </a:r>
            <a:r>
              <a:rPr lang="en-AU" sz="2600" dirty="0" smtClean="0"/>
              <a:t>sound</a:t>
            </a:r>
          </a:p>
          <a:p>
            <a:pPr lvl="1"/>
            <a:r>
              <a:rPr lang="en-AU" sz="2200" dirty="0" smtClean="0"/>
              <a:t>Recorded at 22 KHz to optimize storage</a:t>
            </a:r>
            <a:endParaRPr lang="en-AU" sz="2200" dirty="0"/>
          </a:p>
        </p:txBody>
      </p:sp>
      <p:grpSp>
        <p:nvGrpSpPr>
          <p:cNvPr id="18" name="Group 17"/>
          <p:cNvGrpSpPr/>
          <p:nvPr/>
        </p:nvGrpSpPr>
        <p:grpSpPr>
          <a:xfrm>
            <a:off x="600635" y="4178801"/>
            <a:ext cx="11236882" cy="2583899"/>
            <a:chOff x="0" y="3798950"/>
            <a:chExt cx="11824638" cy="2719052"/>
          </a:xfrm>
        </p:grpSpPr>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89922"/>
              <a:ext cx="3292168" cy="2328080"/>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2022" y="3798950"/>
              <a:ext cx="1377815" cy="2719052"/>
            </a:xfrm>
            <a:prstGeom prst="rect">
              <a:avLst/>
            </a:prstGeom>
          </p:spPr>
        </p:pic>
        <p:sp>
          <p:nvSpPr>
            <p:cNvPr id="21" name="Bent Arrow 11"/>
            <p:cNvSpPr/>
            <p:nvPr/>
          </p:nvSpPr>
          <p:spPr>
            <a:xfrm>
              <a:off x="4498590" y="4153827"/>
              <a:ext cx="894784" cy="477692"/>
            </a:xfrm>
            <a:prstGeom prst="bentArrow">
              <a:avLst>
                <a:gd name="adj1" fmla="val 25000"/>
                <a:gd name="adj2" fmla="val 22055"/>
                <a:gd name="adj3" fmla="val 25000"/>
                <a:gd name="adj4" fmla="val 43750"/>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7425" y="3888522"/>
              <a:ext cx="471268" cy="471268"/>
            </a:xfrm>
            <a:prstGeom prst="rect">
              <a:avLst/>
            </a:prstGeom>
          </p:spPr>
        </p:pic>
        <p:sp>
          <p:nvSpPr>
            <p:cNvPr id="23" name="Bent Arrow 25"/>
            <p:cNvSpPr/>
            <p:nvPr/>
          </p:nvSpPr>
          <p:spPr>
            <a:xfrm flipV="1">
              <a:off x="5721131" y="5581378"/>
              <a:ext cx="899512" cy="486268"/>
            </a:xfrm>
            <a:prstGeom prst="bentArrow">
              <a:avLst>
                <a:gd name="adj1" fmla="val 25000"/>
                <a:gd name="adj2" fmla="val 24021"/>
                <a:gd name="adj3" fmla="val 25000"/>
                <a:gd name="adj4" fmla="val 43750"/>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71049" y="4438435"/>
              <a:ext cx="1230464" cy="1090056"/>
            </a:xfrm>
            <a:prstGeom prst="rect">
              <a:avLst/>
            </a:prstGeom>
          </p:spPr>
        </p:pic>
        <p:pic>
          <p:nvPicPr>
            <p:cNvPr id="25" name="Picture 24" descr="line_graph_audio.p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97315" y="4361556"/>
              <a:ext cx="3419063" cy="2156446"/>
            </a:xfrm>
            <a:prstGeom prst="rect">
              <a:avLst/>
            </a:prstGeom>
          </p:spPr>
        </p:pic>
        <p:cxnSp>
          <p:nvCxnSpPr>
            <p:cNvPr id="26" name="Straight Connector 25"/>
            <p:cNvCxnSpPr/>
            <p:nvPr/>
          </p:nvCxnSpPr>
          <p:spPr>
            <a:xfrm flipV="1">
              <a:off x="2906371" y="4886810"/>
              <a:ext cx="795337" cy="42862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82961" y="4643273"/>
              <a:ext cx="941677" cy="1030406"/>
            </a:xfrm>
            <a:prstGeom prst="rect">
              <a:avLst/>
            </a:prstGeom>
          </p:spPr>
        </p:pic>
        <p:sp>
          <p:nvSpPr>
            <p:cNvPr id="28" name="Right Arrow 29"/>
            <p:cNvSpPr/>
            <p:nvPr/>
          </p:nvSpPr>
          <p:spPr>
            <a:xfrm>
              <a:off x="10044124" y="5072196"/>
              <a:ext cx="648438" cy="243239"/>
            </a:xfrm>
            <a:prstGeom prst="rightArrow">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7" name="Rectangle 16"/>
          <p:cNvSpPr/>
          <p:nvPr/>
        </p:nvSpPr>
        <p:spPr>
          <a:xfrm>
            <a:off x="6045863" y="6309509"/>
            <a:ext cx="4501425" cy="523220"/>
          </a:xfrm>
          <a:prstGeom prst="rect">
            <a:avLst/>
          </a:prstGeom>
        </p:spPr>
        <p:txBody>
          <a:bodyPr wrap="none">
            <a:spAutoFit/>
          </a:bodyPr>
          <a:lstStyle/>
          <a:p>
            <a:r>
              <a:rPr lang="en-AU" sz="2800" dirty="0">
                <a:solidFill>
                  <a:srgbClr val="002060"/>
                </a:solidFill>
              </a:rPr>
              <a:t>www.acousticobservatory.org</a:t>
            </a:r>
            <a:endParaRPr lang="en-AU" sz="2800" dirty="0"/>
          </a:p>
        </p:txBody>
      </p:sp>
      <p:pic>
        <p:nvPicPr>
          <p:cNvPr id="4" name="Picture 3"/>
          <p:cNvPicPr>
            <a:picLocks noChangeAspect="1"/>
          </p:cNvPicPr>
          <p:nvPr/>
        </p:nvPicPr>
        <p:blipFill rotWithShape="1">
          <a:blip r:embed="rId9" cstate="print">
            <a:extLst>
              <a:ext uri="{28A0092B-C50C-407E-A947-70E740481C1C}">
                <a14:useLocalDpi xmlns:a14="http://schemas.microsoft.com/office/drawing/2010/main" val="0"/>
              </a:ext>
            </a:extLst>
          </a:blip>
          <a:srcRect t="6168" r="10428"/>
          <a:stretch/>
        </p:blipFill>
        <p:spPr>
          <a:xfrm>
            <a:off x="6045863" y="79136"/>
            <a:ext cx="6075509" cy="4500676"/>
          </a:xfrm>
          <a:prstGeom prst="rect">
            <a:avLst/>
          </a:prstGeom>
        </p:spPr>
      </p:pic>
      <p:pic>
        <p:nvPicPr>
          <p:cNvPr id="5" name="Picture 4"/>
          <p:cNvPicPr>
            <a:picLocks noChangeAspect="1"/>
          </p:cNvPicPr>
          <p:nvPr/>
        </p:nvPicPr>
        <p:blipFill rotWithShape="1">
          <a:blip r:embed="rId10" cstate="print">
            <a:extLst>
              <a:ext uri="{28A0092B-C50C-407E-A947-70E740481C1C}">
                <a14:useLocalDpi xmlns:a14="http://schemas.microsoft.com/office/drawing/2010/main" val="0"/>
              </a:ext>
            </a:extLst>
          </a:blip>
          <a:srcRect t="4033" r="13998" b="3061"/>
          <a:stretch/>
        </p:blipFill>
        <p:spPr>
          <a:xfrm>
            <a:off x="62787" y="4224393"/>
            <a:ext cx="3497081" cy="2671482"/>
          </a:xfrm>
          <a:prstGeom prst="rect">
            <a:avLst/>
          </a:prstGeom>
        </p:spPr>
      </p:pic>
    </p:spTree>
    <p:extLst>
      <p:ext uri="{BB962C8B-B14F-4D97-AF65-F5344CB8AC3E}">
        <p14:creationId xmlns:p14="http://schemas.microsoft.com/office/powerpoint/2010/main" val="1731151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86" y="5344132"/>
            <a:ext cx="2362028" cy="1469464"/>
          </a:xfrm>
          <a:prstGeom prst="rect">
            <a:avLst/>
          </a:prstGeom>
        </p:spPr>
      </p:pic>
      <p:sp>
        <p:nvSpPr>
          <p:cNvPr id="2" name="Title 1"/>
          <p:cNvSpPr>
            <a:spLocks noGrp="1"/>
          </p:cNvSpPr>
          <p:nvPr>
            <p:ph type="title"/>
          </p:nvPr>
        </p:nvSpPr>
        <p:spPr>
          <a:xfrm>
            <a:off x="1117262" y="385267"/>
            <a:ext cx="9720072" cy="1499616"/>
          </a:xfrm>
        </p:spPr>
        <p:txBody>
          <a:bodyPr anchor="t">
            <a:normAutofit/>
          </a:bodyPr>
          <a:lstStyle/>
          <a:p>
            <a:pPr algn="ctr"/>
            <a:r>
              <a:rPr lang="en-AU" b="1" dirty="0">
                <a:solidFill>
                  <a:schemeClr val="accent6">
                    <a:lumMod val="50000"/>
                  </a:schemeClr>
                </a:solidFill>
              </a:rPr>
              <a:t>Chief </a:t>
            </a:r>
            <a:r>
              <a:rPr lang="en-AU" b="1" dirty="0" smtClean="0">
                <a:solidFill>
                  <a:schemeClr val="accent6">
                    <a:lumMod val="50000"/>
                  </a:schemeClr>
                </a:solidFill>
              </a:rPr>
              <a:t>Investigators, A20</a:t>
            </a:r>
            <a:endParaRPr lang="en-AU" b="1" dirty="0">
              <a:solidFill>
                <a:schemeClr val="accent6">
                  <a:lumMod val="50000"/>
                </a:schemeClr>
              </a:solidFill>
            </a:endParaRPr>
          </a:p>
        </p:txBody>
      </p:sp>
      <p:sp>
        <p:nvSpPr>
          <p:cNvPr id="3" name="Content Placeholder 2"/>
          <p:cNvSpPr>
            <a:spLocks noGrp="1"/>
          </p:cNvSpPr>
          <p:nvPr>
            <p:ph sz="half" idx="1"/>
          </p:nvPr>
        </p:nvSpPr>
        <p:spPr>
          <a:xfrm>
            <a:off x="990601" y="1544920"/>
            <a:ext cx="2963594" cy="4351338"/>
          </a:xfrm>
        </p:spPr>
        <p:txBody>
          <a:bodyPr>
            <a:normAutofit fontScale="92500" lnSpcReduction="10000"/>
          </a:bodyPr>
          <a:lstStyle/>
          <a:p>
            <a:pPr marL="0" indent="0">
              <a:buNone/>
            </a:pPr>
            <a:r>
              <a:rPr lang="en-AU" dirty="0">
                <a:solidFill>
                  <a:srgbClr val="C00000"/>
                </a:solidFill>
              </a:rPr>
              <a:t>QUT</a:t>
            </a:r>
          </a:p>
          <a:p>
            <a:pPr lvl="1"/>
            <a:r>
              <a:rPr lang="en-AU" b="1" dirty="0"/>
              <a:t>Paul Roe</a:t>
            </a:r>
          </a:p>
          <a:p>
            <a:pPr lvl="1"/>
            <a:r>
              <a:rPr lang="en-AU" dirty="0"/>
              <a:t>Margot Brereton</a:t>
            </a:r>
          </a:p>
          <a:p>
            <a:pPr lvl="1"/>
            <a:r>
              <a:rPr lang="en-AU" dirty="0"/>
              <a:t>Stuart Parsons</a:t>
            </a:r>
          </a:p>
          <a:p>
            <a:pPr marL="0" indent="0">
              <a:buNone/>
            </a:pPr>
            <a:r>
              <a:rPr lang="en-AU" dirty="0">
                <a:solidFill>
                  <a:srgbClr val="C00000"/>
                </a:solidFill>
              </a:rPr>
              <a:t>CSU</a:t>
            </a:r>
          </a:p>
          <a:p>
            <a:pPr lvl="1"/>
            <a:r>
              <a:rPr lang="en-AU" b="1" dirty="0"/>
              <a:t>David Watson</a:t>
            </a:r>
          </a:p>
          <a:p>
            <a:pPr lvl="1"/>
            <a:r>
              <a:rPr lang="en-AU" dirty="0"/>
              <a:t>Dale </a:t>
            </a:r>
            <a:r>
              <a:rPr lang="en-AU" dirty="0" smtClean="0"/>
              <a:t>Nimmo</a:t>
            </a:r>
          </a:p>
          <a:p>
            <a:pPr marL="0" indent="0">
              <a:buNone/>
            </a:pPr>
            <a:endParaRPr lang="en-AU" dirty="0" smtClean="0">
              <a:solidFill>
                <a:srgbClr val="C00000"/>
              </a:solidFill>
            </a:endParaRPr>
          </a:p>
          <a:p>
            <a:pPr marL="0" indent="0">
              <a:buNone/>
            </a:pPr>
            <a:r>
              <a:rPr lang="en-AU" dirty="0" smtClean="0">
                <a:solidFill>
                  <a:srgbClr val="C00000"/>
                </a:solidFill>
              </a:rPr>
              <a:t>JCU</a:t>
            </a:r>
            <a:endParaRPr lang="en-AU" dirty="0">
              <a:solidFill>
                <a:srgbClr val="C00000"/>
              </a:solidFill>
            </a:endParaRPr>
          </a:p>
          <a:p>
            <a:pPr lvl="1"/>
            <a:r>
              <a:rPr lang="en-AU" b="1" dirty="0"/>
              <a:t>Lin Schwarzkopf</a:t>
            </a:r>
          </a:p>
          <a:p>
            <a:pPr lvl="1"/>
            <a:r>
              <a:rPr lang="en-AU" dirty="0"/>
              <a:t>Marcus Sheaves</a:t>
            </a:r>
          </a:p>
        </p:txBody>
      </p:sp>
      <p:sp>
        <p:nvSpPr>
          <p:cNvPr id="6" name="Content Placeholder 5"/>
          <p:cNvSpPr>
            <a:spLocks noGrp="1"/>
          </p:cNvSpPr>
          <p:nvPr>
            <p:ph sz="half" idx="2"/>
          </p:nvPr>
        </p:nvSpPr>
        <p:spPr>
          <a:xfrm>
            <a:off x="6104586" y="1544919"/>
            <a:ext cx="4732748" cy="4144217"/>
          </a:xfrm>
        </p:spPr>
        <p:txBody>
          <a:bodyPr>
            <a:normAutofit fontScale="92500" lnSpcReduction="10000"/>
          </a:bodyPr>
          <a:lstStyle/>
          <a:p>
            <a:pPr marL="0" indent="0">
              <a:buNone/>
            </a:pPr>
            <a:r>
              <a:rPr lang="en-AU" dirty="0" smtClean="0">
                <a:solidFill>
                  <a:srgbClr val="C00000"/>
                </a:solidFill>
              </a:rPr>
              <a:t>UQ</a:t>
            </a:r>
            <a:endParaRPr lang="en-AU" dirty="0">
              <a:solidFill>
                <a:srgbClr val="C00000"/>
              </a:solidFill>
            </a:endParaRPr>
          </a:p>
          <a:p>
            <a:pPr lvl="1"/>
            <a:r>
              <a:rPr lang="en-AU" b="1" dirty="0"/>
              <a:t>Richard Fuller</a:t>
            </a:r>
          </a:p>
          <a:p>
            <a:pPr lvl="1"/>
            <a:r>
              <a:rPr lang="en-AU" dirty="0"/>
              <a:t>Berndt Janse van Rensburg</a:t>
            </a:r>
          </a:p>
          <a:p>
            <a:pPr lvl="1"/>
            <a:r>
              <a:rPr lang="en-AU" dirty="0"/>
              <a:t>Martine Maron</a:t>
            </a:r>
          </a:p>
          <a:p>
            <a:pPr marL="0" indent="0">
              <a:buNone/>
            </a:pPr>
            <a:r>
              <a:rPr lang="en-AU" dirty="0">
                <a:solidFill>
                  <a:srgbClr val="C00000"/>
                </a:solidFill>
              </a:rPr>
              <a:t>UNE</a:t>
            </a:r>
          </a:p>
          <a:p>
            <a:pPr lvl="1"/>
            <a:r>
              <a:rPr lang="en-AU" b="1" dirty="0"/>
              <a:t>Paul </a:t>
            </a:r>
            <a:r>
              <a:rPr lang="en-AU" b="1" dirty="0" smtClean="0"/>
              <a:t>McDonald</a:t>
            </a:r>
          </a:p>
          <a:p>
            <a:pPr marL="457200" lvl="1" indent="0">
              <a:buNone/>
            </a:pPr>
            <a:endParaRPr lang="en-AU" dirty="0" smtClean="0"/>
          </a:p>
          <a:p>
            <a:pPr marL="0" indent="0">
              <a:buNone/>
            </a:pPr>
            <a:r>
              <a:rPr lang="en-AU" dirty="0" smtClean="0">
                <a:solidFill>
                  <a:srgbClr val="C00000"/>
                </a:solidFill>
              </a:rPr>
              <a:t>Partners</a:t>
            </a:r>
            <a:endParaRPr lang="en-AU" dirty="0">
              <a:solidFill>
                <a:srgbClr val="C00000"/>
              </a:solidFill>
            </a:endParaRPr>
          </a:p>
          <a:p>
            <a:pPr lvl="1"/>
            <a:r>
              <a:rPr lang="en-AU" dirty="0"/>
              <a:t>BirdLife Australia Ltd.</a:t>
            </a:r>
          </a:p>
          <a:p>
            <a:pPr lvl="1"/>
            <a:r>
              <a:rPr lang="en-AU" dirty="0"/>
              <a:t>Queensland Cyber Infrastructure Foundation Ltd.</a:t>
            </a:r>
          </a:p>
          <a:p>
            <a:endParaRPr lang="en-AU"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6713" y="1544920"/>
            <a:ext cx="1088136" cy="1088136"/>
          </a:xfrm>
          <a:prstGeom prst="rect">
            <a:avLst/>
          </a:prstGeom>
          <a:ln>
            <a:solidFill>
              <a:schemeClr val="tx1"/>
            </a:solidFill>
          </a:ln>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515" t="3903" r="-1" b="8821"/>
          <a:stretch/>
        </p:blipFill>
        <p:spPr>
          <a:xfrm>
            <a:off x="4361950" y="4605317"/>
            <a:ext cx="1090613" cy="1083819"/>
          </a:xfrm>
          <a:prstGeom prst="rect">
            <a:avLst/>
          </a:prstGeom>
          <a:ln>
            <a:solidFill>
              <a:schemeClr val="tx1"/>
            </a:solidFill>
          </a:ln>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r="353" b="25410"/>
          <a:stretch/>
        </p:blipFill>
        <p:spPr>
          <a:xfrm>
            <a:off x="10105855" y="1544920"/>
            <a:ext cx="1090244" cy="1088136"/>
          </a:xfrm>
          <a:prstGeom prst="rect">
            <a:avLst/>
          </a:prstGeom>
          <a:ln>
            <a:solidFill>
              <a:schemeClr val="tx1"/>
            </a:solidFill>
          </a:ln>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b="21502"/>
          <a:stretch/>
        </p:blipFill>
        <p:spPr>
          <a:xfrm>
            <a:off x="10105855" y="3078412"/>
            <a:ext cx="1090244" cy="1084842"/>
          </a:xfrm>
          <a:prstGeom prst="rect">
            <a:avLst/>
          </a:prstGeom>
          <a:ln>
            <a:solidFill>
              <a:schemeClr val="tx1"/>
            </a:solidFill>
          </a:ln>
        </p:spPr>
      </p:pic>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14556" t="11315" r="24797" b="43104"/>
          <a:stretch/>
        </p:blipFill>
        <p:spPr>
          <a:xfrm>
            <a:off x="4366713" y="3075118"/>
            <a:ext cx="1085850" cy="1088136"/>
          </a:xfrm>
          <a:prstGeom prst="rect">
            <a:avLst/>
          </a:prstGeom>
          <a:ln>
            <a:solidFill>
              <a:schemeClr val="tx1"/>
            </a:solidFill>
          </a:ln>
        </p:spPr>
      </p:pic>
      <p:grpSp>
        <p:nvGrpSpPr>
          <p:cNvPr id="13" name="Group 12">
            <a:extLst>
              <a:ext uri="{FF2B5EF4-FFF2-40B4-BE49-F238E27FC236}">
                <a16:creationId xmlns="" xmlns:a16="http://schemas.microsoft.com/office/drawing/2014/main" id="{7157F5C7-75B7-4DBA-A09B-5E8D6B2FA2DB}"/>
              </a:ext>
            </a:extLst>
          </p:cNvPr>
          <p:cNvGrpSpPr>
            <a:grpSpLocks noChangeAspect="1"/>
          </p:cNvGrpSpPr>
          <p:nvPr/>
        </p:nvGrpSpPr>
        <p:grpSpPr>
          <a:xfrm>
            <a:off x="8299829" y="6078864"/>
            <a:ext cx="3810827" cy="645930"/>
            <a:chOff x="8468988" y="6005941"/>
            <a:chExt cx="3606471" cy="611292"/>
          </a:xfrm>
        </p:grpSpPr>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68988" y="6014907"/>
              <a:ext cx="594029" cy="589548"/>
            </a:xfrm>
            <a:prstGeom prst="rect">
              <a:avLst/>
            </a:prstGeom>
            <a:ln w="3175">
              <a:noFill/>
            </a:ln>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00804" y="6014907"/>
              <a:ext cx="611234" cy="589548"/>
            </a:xfrm>
            <a:prstGeom prst="rect">
              <a:avLst/>
            </a:prstGeom>
            <a:ln w="3175">
              <a:noFill/>
            </a:ln>
          </p:spPr>
        </p:pic>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49825" y="6014906"/>
              <a:ext cx="593212" cy="589549"/>
            </a:xfrm>
            <a:prstGeom prst="rect">
              <a:avLst/>
            </a:prstGeom>
            <a:ln w="3175">
              <a:noFill/>
            </a:ln>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372464" y="6014908"/>
              <a:ext cx="520462" cy="591149"/>
            </a:xfrm>
            <a:prstGeom prst="rect">
              <a:avLst/>
            </a:prstGeom>
            <a:ln w="3175">
              <a:noFill/>
            </a:ln>
          </p:spPr>
        </p:pic>
        <p:pic>
          <p:nvPicPr>
            <p:cNvPr id="19" name="Picture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895458" y="6005941"/>
              <a:ext cx="1180001" cy="611292"/>
            </a:xfrm>
            <a:prstGeom prst="rect">
              <a:avLst/>
            </a:prstGeom>
            <a:ln w="3175">
              <a:noFill/>
            </a:ln>
          </p:spPr>
        </p:pic>
      </p:grpSp>
    </p:spTree>
    <p:extLst>
      <p:ext uri="{BB962C8B-B14F-4D97-AF65-F5344CB8AC3E}">
        <p14:creationId xmlns:p14="http://schemas.microsoft.com/office/powerpoint/2010/main" val="4097891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86" y="5344132"/>
            <a:ext cx="2362028" cy="1469464"/>
          </a:xfrm>
          <a:prstGeom prst="rect">
            <a:avLst/>
          </a:prstGeom>
        </p:spPr>
      </p:pic>
      <p:sp>
        <p:nvSpPr>
          <p:cNvPr id="2" name="Title 1"/>
          <p:cNvSpPr>
            <a:spLocks noGrp="1"/>
          </p:cNvSpPr>
          <p:nvPr>
            <p:ph type="title"/>
          </p:nvPr>
        </p:nvSpPr>
        <p:spPr>
          <a:xfrm>
            <a:off x="1117262" y="385267"/>
            <a:ext cx="9720072" cy="1499616"/>
          </a:xfrm>
        </p:spPr>
        <p:txBody>
          <a:bodyPr anchor="t">
            <a:normAutofit/>
          </a:bodyPr>
          <a:lstStyle/>
          <a:p>
            <a:pPr algn="ctr"/>
            <a:r>
              <a:rPr lang="en-AU" b="1" dirty="0">
                <a:solidFill>
                  <a:schemeClr val="accent6">
                    <a:lumMod val="50000"/>
                  </a:schemeClr>
                </a:solidFill>
              </a:rPr>
              <a:t>Chief </a:t>
            </a:r>
            <a:r>
              <a:rPr lang="en-AU" b="1" dirty="0" smtClean="0">
                <a:solidFill>
                  <a:schemeClr val="accent6">
                    <a:lumMod val="50000"/>
                  </a:schemeClr>
                </a:solidFill>
              </a:rPr>
              <a:t>Investigators, A20</a:t>
            </a:r>
            <a:endParaRPr lang="en-AU" b="1" dirty="0">
              <a:solidFill>
                <a:schemeClr val="accent6">
                  <a:lumMod val="50000"/>
                </a:schemeClr>
              </a:solidFill>
            </a:endParaRPr>
          </a:p>
        </p:txBody>
      </p:sp>
      <p:sp>
        <p:nvSpPr>
          <p:cNvPr id="3" name="Content Placeholder 2"/>
          <p:cNvSpPr>
            <a:spLocks noGrp="1"/>
          </p:cNvSpPr>
          <p:nvPr>
            <p:ph sz="half" idx="1"/>
          </p:nvPr>
        </p:nvSpPr>
        <p:spPr>
          <a:xfrm>
            <a:off x="990601" y="1544920"/>
            <a:ext cx="2963594" cy="4351338"/>
          </a:xfrm>
        </p:spPr>
        <p:txBody>
          <a:bodyPr>
            <a:normAutofit fontScale="92500" lnSpcReduction="10000"/>
          </a:bodyPr>
          <a:lstStyle/>
          <a:p>
            <a:pPr marL="0" indent="0">
              <a:buNone/>
            </a:pPr>
            <a:r>
              <a:rPr lang="en-AU" dirty="0">
                <a:solidFill>
                  <a:srgbClr val="C00000"/>
                </a:solidFill>
              </a:rPr>
              <a:t>QUT</a:t>
            </a:r>
          </a:p>
          <a:p>
            <a:pPr lvl="1"/>
            <a:r>
              <a:rPr lang="en-AU" b="1" dirty="0"/>
              <a:t>Paul Roe</a:t>
            </a:r>
          </a:p>
          <a:p>
            <a:pPr lvl="1"/>
            <a:r>
              <a:rPr lang="en-AU" dirty="0"/>
              <a:t>Margot Brereton</a:t>
            </a:r>
          </a:p>
          <a:p>
            <a:pPr lvl="1"/>
            <a:r>
              <a:rPr lang="en-AU" dirty="0"/>
              <a:t>Stuart Parsons</a:t>
            </a:r>
          </a:p>
          <a:p>
            <a:pPr marL="0" indent="0">
              <a:buNone/>
            </a:pPr>
            <a:r>
              <a:rPr lang="en-AU" dirty="0">
                <a:solidFill>
                  <a:srgbClr val="C00000"/>
                </a:solidFill>
              </a:rPr>
              <a:t>CSU</a:t>
            </a:r>
          </a:p>
          <a:p>
            <a:pPr lvl="1"/>
            <a:r>
              <a:rPr lang="en-AU" b="1" dirty="0"/>
              <a:t>David Watson</a:t>
            </a:r>
          </a:p>
          <a:p>
            <a:pPr lvl="1"/>
            <a:r>
              <a:rPr lang="en-AU" dirty="0"/>
              <a:t>Dale </a:t>
            </a:r>
            <a:r>
              <a:rPr lang="en-AU" dirty="0" smtClean="0"/>
              <a:t>Nimmo</a:t>
            </a:r>
          </a:p>
          <a:p>
            <a:pPr marL="0" indent="0">
              <a:buNone/>
            </a:pPr>
            <a:endParaRPr lang="en-AU" dirty="0" smtClean="0">
              <a:solidFill>
                <a:srgbClr val="C00000"/>
              </a:solidFill>
            </a:endParaRPr>
          </a:p>
          <a:p>
            <a:pPr marL="0" indent="0">
              <a:buNone/>
            </a:pPr>
            <a:r>
              <a:rPr lang="en-AU" dirty="0" smtClean="0">
                <a:solidFill>
                  <a:srgbClr val="C00000"/>
                </a:solidFill>
              </a:rPr>
              <a:t>JCU</a:t>
            </a:r>
            <a:endParaRPr lang="en-AU" dirty="0">
              <a:solidFill>
                <a:srgbClr val="C00000"/>
              </a:solidFill>
            </a:endParaRPr>
          </a:p>
          <a:p>
            <a:pPr lvl="1"/>
            <a:r>
              <a:rPr lang="en-AU" b="1" dirty="0"/>
              <a:t>Lin Schwarzkopf</a:t>
            </a:r>
          </a:p>
          <a:p>
            <a:pPr lvl="1"/>
            <a:r>
              <a:rPr lang="en-AU" dirty="0"/>
              <a:t>Marcus Sheaves</a:t>
            </a:r>
          </a:p>
        </p:txBody>
      </p:sp>
      <p:sp>
        <p:nvSpPr>
          <p:cNvPr id="6" name="Content Placeholder 5"/>
          <p:cNvSpPr>
            <a:spLocks noGrp="1"/>
          </p:cNvSpPr>
          <p:nvPr>
            <p:ph sz="half" idx="2"/>
          </p:nvPr>
        </p:nvSpPr>
        <p:spPr>
          <a:xfrm>
            <a:off x="6104586" y="1544919"/>
            <a:ext cx="4732748" cy="4144217"/>
          </a:xfrm>
        </p:spPr>
        <p:txBody>
          <a:bodyPr>
            <a:normAutofit fontScale="92500" lnSpcReduction="10000"/>
          </a:bodyPr>
          <a:lstStyle/>
          <a:p>
            <a:pPr marL="0" indent="0">
              <a:buNone/>
            </a:pPr>
            <a:r>
              <a:rPr lang="en-AU" dirty="0" smtClean="0">
                <a:solidFill>
                  <a:srgbClr val="C00000"/>
                </a:solidFill>
              </a:rPr>
              <a:t>UQ</a:t>
            </a:r>
            <a:endParaRPr lang="en-AU" dirty="0">
              <a:solidFill>
                <a:srgbClr val="C00000"/>
              </a:solidFill>
            </a:endParaRPr>
          </a:p>
          <a:p>
            <a:pPr lvl="1"/>
            <a:r>
              <a:rPr lang="en-AU" b="1" dirty="0"/>
              <a:t>Richard Fuller</a:t>
            </a:r>
          </a:p>
          <a:p>
            <a:pPr lvl="1"/>
            <a:r>
              <a:rPr lang="en-AU" dirty="0"/>
              <a:t>Berndt Janse van Rensburg</a:t>
            </a:r>
          </a:p>
          <a:p>
            <a:pPr lvl="1"/>
            <a:r>
              <a:rPr lang="en-AU" dirty="0"/>
              <a:t>Martine Maron</a:t>
            </a:r>
          </a:p>
          <a:p>
            <a:pPr marL="0" indent="0">
              <a:buNone/>
            </a:pPr>
            <a:r>
              <a:rPr lang="en-AU" dirty="0">
                <a:solidFill>
                  <a:srgbClr val="C00000"/>
                </a:solidFill>
              </a:rPr>
              <a:t>UNE</a:t>
            </a:r>
          </a:p>
          <a:p>
            <a:pPr lvl="1"/>
            <a:r>
              <a:rPr lang="en-AU" b="1" dirty="0"/>
              <a:t>Paul </a:t>
            </a:r>
            <a:r>
              <a:rPr lang="en-AU" b="1" dirty="0" smtClean="0"/>
              <a:t>McDonald</a:t>
            </a:r>
          </a:p>
          <a:p>
            <a:pPr marL="457200" lvl="1" indent="0">
              <a:buNone/>
            </a:pPr>
            <a:endParaRPr lang="en-AU" dirty="0" smtClean="0"/>
          </a:p>
          <a:p>
            <a:pPr marL="0" indent="0">
              <a:buNone/>
            </a:pPr>
            <a:r>
              <a:rPr lang="en-AU" dirty="0" smtClean="0">
                <a:solidFill>
                  <a:srgbClr val="C00000"/>
                </a:solidFill>
              </a:rPr>
              <a:t>Partners</a:t>
            </a:r>
            <a:endParaRPr lang="en-AU" dirty="0">
              <a:solidFill>
                <a:srgbClr val="C00000"/>
              </a:solidFill>
            </a:endParaRPr>
          </a:p>
          <a:p>
            <a:pPr lvl="1"/>
            <a:r>
              <a:rPr lang="en-AU" dirty="0"/>
              <a:t>BirdLife Australia Ltd.</a:t>
            </a:r>
          </a:p>
          <a:p>
            <a:pPr lvl="1"/>
            <a:r>
              <a:rPr lang="en-AU" dirty="0"/>
              <a:t>Queensland Cyber Infrastructure Foundation Ltd.</a:t>
            </a:r>
          </a:p>
          <a:p>
            <a:endParaRPr lang="en-AU"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6713" y="1544920"/>
            <a:ext cx="1088136" cy="1088136"/>
          </a:xfrm>
          <a:prstGeom prst="rect">
            <a:avLst/>
          </a:prstGeom>
          <a:ln>
            <a:solidFill>
              <a:schemeClr val="tx1"/>
            </a:solidFill>
          </a:ln>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515" t="3903" r="-1" b="8821"/>
          <a:stretch/>
        </p:blipFill>
        <p:spPr>
          <a:xfrm>
            <a:off x="4361950" y="4605317"/>
            <a:ext cx="1090613" cy="1083819"/>
          </a:xfrm>
          <a:prstGeom prst="rect">
            <a:avLst/>
          </a:prstGeom>
          <a:ln>
            <a:solidFill>
              <a:schemeClr val="tx1"/>
            </a:solidFill>
          </a:ln>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r="353" b="25410"/>
          <a:stretch/>
        </p:blipFill>
        <p:spPr>
          <a:xfrm>
            <a:off x="10105855" y="1544920"/>
            <a:ext cx="1090244" cy="1088136"/>
          </a:xfrm>
          <a:prstGeom prst="rect">
            <a:avLst/>
          </a:prstGeom>
          <a:ln>
            <a:solidFill>
              <a:schemeClr val="tx1"/>
            </a:solidFill>
          </a:ln>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b="21502"/>
          <a:stretch/>
        </p:blipFill>
        <p:spPr>
          <a:xfrm>
            <a:off x="10105855" y="3078412"/>
            <a:ext cx="1090244" cy="1084842"/>
          </a:xfrm>
          <a:prstGeom prst="rect">
            <a:avLst/>
          </a:prstGeom>
          <a:ln>
            <a:solidFill>
              <a:schemeClr val="tx1"/>
            </a:solidFill>
          </a:ln>
        </p:spPr>
      </p:pic>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14556" t="11315" r="24797" b="43104"/>
          <a:stretch/>
        </p:blipFill>
        <p:spPr>
          <a:xfrm>
            <a:off x="4366713" y="3075118"/>
            <a:ext cx="1085850" cy="1088136"/>
          </a:xfrm>
          <a:prstGeom prst="rect">
            <a:avLst/>
          </a:prstGeom>
          <a:ln>
            <a:solidFill>
              <a:schemeClr val="tx1"/>
            </a:solidFill>
          </a:ln>
        </p:spPr>
      </p:pic>
      <p:grpSp>
        <p:nvGrpSpPr>
          <p:cNvPr id="13" name="Group 12">
            <a:extLst>
              <a:ext uri="{FF2B5EF4-FFF2-40B4-BE49-F238E27FC236}">
                <a16:creationId xmlns="" xmlns:a16="http://schemas.microsoft.com/office/drawing/2014/main" id="{7157F5C7-75B7-4DBA-A09B-5E8D6B2FA2DB}"/>
              </a:ext>
            </a:extLst>
          </p:cNvPr>
          <p:cNvGrpSpPr>
            <a:grpSpLocks noChangeAspect="1"/>
          </p:cNvGrpSpPr>
          <p:nvPr/>
        </p:nvGrpSpPr>
        <p:grpSpPr>
          <a:xfrm>
            <a:off x="8299829" y="6078864"/>
            <a:ext cx="3810827" cy="645930"/>
            <a:chOff x="8468988" y="6005941"/>
            <a:chExt cx="3606471" cy="611292"/>
          </a:xfrm>
        </p:grpSpPr>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68988" y="6014907"/>
              <a:ext cx="594029" cy="589548"/>
            </a:xfrm>
            <a:prstGeom prst="rect">
              <a:avLst/>
            </a:prstGeom>
            <a:ln w="3175">
              <a:noFill/>
            </a:ln>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00804" y="6014907"/>
              <a:ext cx="611234" cy="589548"/>
            </a:xfrm>
            <a:prstGeom prst="rect">
              <a:avLst/>
            </a:prstGeom>
            <a:ln w="3175">
              <a:noFill/>
            </a:ln>
          </p:spPr>
        </p:pic>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49825" y="6014906"/>
              <a:ext cx="593212" cy="589549"/>
            </a:xfrm>
            <a:prstGeom prst="rect">
              <a:avLst/>
            </a:prstGeom>
            <a:ln w="3175">
              <a:noFill/>
            </a:ln>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372464" y="6014908"/>
              <a:ext cx="520462" cy="591149"/>
            </a:xfrm>
            <a:prstGeom prst="rect">
              <a:avLst/>
            </a:prstGeom>
            <a:ln w="3175">
              <a:noFill/>
            </a:ln>
          </p:spPr>
        </p:pic>
        <p:pic>
          <p:nvPicPr>
            <p:cNvPr id="19" name="Picture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895458" y="6005941"/>
              <a:ext cx="1180001" cy="611292"/>
            </a:xfrm>
            <a:prstGeom prst="rect">
              <a:avLst/>
            </a:prstGeom>
            <a:ln w="3175">
              <a:noFill/>
            </a:ln>
          </p:spPr>
        </p:pic>
      </p:grpSp>
      <p:pic>
        <p:nvPicPr>
          <p:cNvPr id="20" name="Picture 1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156132" y="0"/>
            <a:ext cx="9142087" cy="6858000"/>
          </a:xfrm>
          <a:prstGeom prst="rect">
            <a:avLst/>
          </a:prstGeom>
        </p:spPr>
      </p:pic>
    </p:spTree>
    <p:extLst>
      <p:ext uri="{BB962C8B-B14F-4D97-AF65-F5344CB8AC3E}">
        <p14:creationId xmlns:p14="http://schemas.microsoft.com/office/powerpoint/2010/main" val="18827496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24830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 name="Group 4"/>
          <p:cNvGrpSpPr/>
          <p:nvPr/>
        </p:nvGrpSpPr>
        <p:grpSpPr>
          <a:xfrm>
            <a:off x="2212180" y="1903543"/>
            <a:ext cx="7777981" cy="2800767"/>
            <a:chOff x="2212180" y="1903543"/>
            <a:chExt cx="7777981" cy="2800767"/>
          </a:xfrm>
        </p:grpSpPr>
        <p:pic>
          <p:nvPicPr>
            <p:cNvPr id="3" name="Picture 2"/>
            <p:cNvPicPr>
              <a:picLocks noChangeAspect="1"/>
            </p:cNvPicPr>
            <p:nvPr/>
          </p:nvPicPr>
          <p:blipFill rotWithShape="1">
            <a:blip r:embed="rId4"/>
            <a:srcRect l="65246" t="40757" r="14510" b="35720"/>
            <a:stretch/>
          </p:blipFill>
          <p:spPr>
            <a:xfrm>
              <a:off x="2276474" y="1903544"/>
              <a:ext cx="7713687" cy="2800766"/>
            </a:xfrm>
            <a:prstGeom prst="rect">
              <a:avLst/>
            </a:prstGeom>
          </p:spPr>
        </p:pic>
        <p:sp>
          <p:nvSpPr>
            <p:cNvPr id="2" name="TextBox 1"/>
            <p:cNvSpPr txBox="1"/>
            <p:nvPr/>
          </p:nvSpPr>
          <p:spPr>
            <a:xfrm>
              <a:off x="2212180" y="1903543"/>
              <a:ext cx="521495" cy="2800767"/>
            </a:xfrm>
            <a:prstGeom prst="rect">
              <a:avLst/>
            </a:prstGeom>
            <a:solidFill>
              <a:schemeClr val="tx1"/>
            </a:solidFill>
          </p:spPr>
          <p:txBody>
            <a:bodyPr wrap="square" lIns="54000" tIns="0" rIns="0" bIns="0" rtlCol="0">
              <a:spAutoFit/>
            </a:bodyPr>
            <a:lstStyle/>
            <a:p>
              <a:r>
                <a:rPr lang="en-AU" sz="1400" dirty="0" smtClean="0">
                  <a:solidFill>
                    <a:schemeClr val="bg1"/>
                  </a:solidFill>
                </a:rPr>
                <a:t>June</a:t>
              </a:r>
            </a:p>
            <a:p>
              <a:endParaRPr lang="en-AU" sz="700" dirty="0" smtClean="0">
                <a:solidFill>
                  <a:schemeClr val="bg1"/>
                </a:solidFill>
              </a:endParaRPr>
            </a:p>
            <a:p>
              <a:r>
                <a:rPr lang="en-AU" sz="1400" dirty="0" smtClean="0">
                  <a:solidFill>
                    <a:schemeClr val="bg1"/>
                  </a:solidFill>
                </a:rPr>
                <a:t>May</a:t>
              </a:r>
            </a:p>
            <a:p>
              <a:endParaRPr lang="en-AU" sz="700" dirty="0" smtClean="0">
                <a:solidFill>
                  <a:schemeClr val="bg1"/>
                </a:solidFill>
              </a:endParaRPr>
            </a:p>
            <a:p>
              <a:r>
                <a:rPr lang="en-AU" sz="1400" dirty="0" smtClean="0">
                  <a:solidFill>
                    <a:schemeClr val="bg1"/>
                  </a:solidFill>
                </a:rPr>
                <a:t>April</a:t>
              </a:r>
            </a:p>
            <a:p>
              <a:endParaRPr lang="en-AU" sz="700" dirty="0" smtClean="0">
                <a:solidFill>
                  <a:schemeClr val="bg1"/>
                </a:solidFill>
              </a:endParaRPr>
            </a:p>
            <a:p>
              <a:r>
                <a:rPr lang="en-AU" sz="1400" dirty="0" smtClean="0">
                  <a:solidFill>
                    <a:schemeClr val="bg1"/>
                  </a:solidFill>
                </a:rPr>
                <a:t>March</a:t>
              </a:r>
            </a:p>
            <a:p>
              <a:endParaRPr lang="en-AU" sz="700" dirty="0" smtClean="0">
                <a:solidFill>
                  <a:schemeClr val="bg1"/>
                </a:solidFill>
              </a:endParaRPr>
            </a:p>
            <a:p>
              <a:r>
                <a:rPr lang="en-AU" sz="1400" dirty="0" smtClean="0">
                  <a:solidFill>
                    <a:schemeClr val="bg1"/>
                  </a:solidFill>
                </a:rPr>
                <a:t>Feb.</a:t>
              </a:r>
            </a:p>
            <a:p>
              <a:endParaRPr lang="en-AU" sz="700" dirty="0" smtClean="0">
                <a:solidFill>
                  <a:schemeClr val="bg1"/>
                </a:solidFill>
              </a:endParaRPr>
            </a:p>
            <a:p>
              <a:r>
                <a:rPr lang="en-AU" sz="1400" dirty="0" smtClean="0">
                  <a:solidFill>
                    <a:schemeClr val="bg1"/>
                  </a:solidFill>
                </a:rPr>
                <a:t>Jan.</a:t>
              </a:r>
            </a:p>
            <a:p>
              <a:endParaRPr lang="en-AU" sz="700" dirty="0" smtClean="0">
                <a:solidFill>
                  <a:schemeClr val="bg1"/>
                </a:solidFill>
              </a:endParaRPr>
            </a:p>
            <a:p>
              <a:r>
                <a:rPr lang="en-AU" sz="1400" dirty="0" smtClean="0">
                  <a:solidFill>
                    <a:schemeClr val="bg1"/>
                  </a:solidFill>
                </a:rPr>
                <a:t>Dec.</a:t>
              </a:r>
            </a:p>
            <a:p>
              <a:endParaRPr lang="en-AU" sz="700" dirty="0" smtClean="0">
                <a:solidFill>
                  <a:schemeClr val="bg1"/>
                </a:solidFill>
              </a:endParaRPr>
            </a:p>
            <a:p>
              <a:r>
                <a:rPr lang="en-AU" sz="1400" dirty="0" smtClean="0">
                  <a:solidFill>
                    <a:schemeClr val="bg1"/>
                  </a:solidFill>
                </a:rPr>
                <a:t>Nov.</a:t>
              </a:r>
            </a:p>
            <a:p>
              <a:endParaRPr lang="en-AU" sz="700" dirty="0" smtClean="0">
                <a:solidFill>
                  <a:schemeClr val="bg1"/>
                </a:solidFill>
              </a:endParaRPr>
            </a:p>
            <a:p>
              <a:r>
                <a:rPr lang="en-AU" sz="1400" dirty="0" smtClean="0">
                  <a:solidFill>
                    <a:schemeClr val="bg1"/>
                  </a:solidFill>
                </a:rPr>
                <a:t>Oct.</a:t>
              </a:r>
              <a:endParaRPr lang="en-AU" sz="1400" dirty="0">
                <a:solidFill>
                  <a:schemeClr val="bg1"/>
                </a:solidFill>
              </a:endParaRPr>
            </a:p>
          </p:txBody>
        </p:sp>
      </p:grpSp>
    </p:spTree>
    <p:extLst>
      <p:ext uri="{BB962C8B-B14F-4D97-AF65-F5344CB8AC3E}">
        <p14:creationId xmlns:p14="http://schemas.microsoft.com/office/powerpoint/2010/main" val="3700844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pic>
        <p:nvPicPr>
          <p:cNvPr id="2050" name="Picture 2" descr="https://edge.alluremedia.com.au/uploads/businessinsider/2017/07/Population-density-australia-June-20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0638" y="1699305"/>
            <a:ext cx="2386806" cy="2529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0082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spTree>
    <p:extLst>
      <p:ext uri="{BB962C8B-B14F-4D97-AF65-F5344CB8AC3E}">
        <p14:creationId xmlns:p14="http://schemas.microsoft.com/office/powerpoint/2010/main" val="18134156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pic>
        <p:nvPicPr>
          <p:cNvPr id="1026" name="Picture 2" descr="Image result for needle h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148" y="1"/>
            <a:ext cx="4557259" cy="3039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8141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74" y="2177131"/>
            <a:ext cx="11227634" cy="4223729"/>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32554"/>
          <a:stretch/>
        </p:blipFill>
        <p:spPr>
          <a:xfrm>
            <a:off x="8702226" y="2181722"/>
            <a:ext cx="2158152" cy="2559205"/>
          </a:xfrm>
          <a:prstGeom prst="rect">
            <a:avLst/>
          </a:prstGeom>
        </p:spPr>
      </p:pic>
    </p:spTree>
    <p:extLst>
      <p:ext uri="{BB962C8B-B14F-4D97-AF65-F5344CB8AC3E}">
        <p14:creationId xmlns:p14="http://schemas.microsoft.com/office/powerpoint/2010/main" val="12465200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74" y="2177131"/>
            <a:ext cx="11227634" cy="4223729"/>
          </a:xfrm>
          <a:prstGeom prst="rect">
            <a:avLst/>
          </a:prstGeom>
        </p:spPr>
      </p:pic>
      <p:sp>
        <p:nvSpPr>
          <p:cNvPr id="3" name="Rectangle 2"/>
          <p:cNvSpPr/>
          <p:nvPr/>
        </p:nvSpPr>
        <p:spPr>
          <a:xfrm>
            <a:off x="4293326" y="5690162"/>
            <a:ext cx="3091543" cy="23166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2554"/>
          <a:stretch/>
        </p:blipFill>
        <p:spPr>
          <a:xfrm>
            <a:off x="8702226" y="2181722"/>
            <a:ext cx="2158152" cy="2559205"/>
          </a:xfrm>
          <a:prstGeom prst="rect">
            <a:avLst/>
          </a:prstGeom>
        </p:spPr>
      </p:pic>
    </p:spTree>
    <p:extLst>
      <p:ext uri="{BB962C8B-B14F-4D97-AF65-F5344CB8AC3E}">
        <p14:creationId xmlns:p14="http://schemas.microsoft.com/office/powerpoint/2010/main" val="17917398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74" y="2177131"/>
            <a:ext cx="11227634" cy="4223729"/>
          </a:xfrm>
          <a:prstGeom prst="rect">
            <a:avLst/>
          </a:prstGeom>
        </p:spPr>
      </p:pic>
      <p:sp>
        <p:nvSpPr>
          <p:cNvPr id="3" name="Rectangle 2"/>
          <p:cNvSpPr/>
          <p:nvPr/>
        </p:nvSpPr>
        <p:spPr>
          <a:xfrm>
            <a:off x="4293326" y="5690162"/>
            <a:ext cx="3091543" cy="23166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p:cNvPicPr>
            <a:picLocks noChangeAspect="1"/>
          </p:cNvPicPr>
          <p:nvPr/>
        </p:nvPicPr>
        <p:blipFill>
          <a:blip r:embed="rId4"/>
          <a:stretch>
            <a:fillRect/>
          </a:stretch>
        </p:blipFill>
        <p:spPr>
          <a:xfrm>
            <a:off x="3347787" y="1699906"/>
            <a:ext cx="5176758" cy="2488917"/>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32554"/>
          <a:stretch/>
        </p:blipFill>
        <p:spPr>
          <a:xfrm>
            <a:off x="8702226" y="2181722"/>
            <a:ext cx="2158152" cy="2559205"/>
          </a:xfrm>
          <a:prstGeom prst="rect">
            <a:avLst/>
          </a:prstGeom>
        </p:spPr>
      </p:pic>
    </p:spTree>
    <p:extLst>
      <p:ext uri="{BB962C8B-B14F-4D97-AF65-F5344CB8AC3E}">
        <p14:creationId xmlns:p14="http://schemas.microsoft.com/office/powerpoint/2010/main" val="15143846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74" y="2177131"/>
            <a:ext cx="11227634" cy="4223729"/>
          </a:xfrm>
          <a:prstGeom prst="rect">
            <a:avLst/>
          </a:prstGeom>
        </p:spPr>
      </p:pic>
      <p:sp>
        <p:nvSpPr>
          <p:cNvPr id="3" name="Rectangle 2"/>
          <p:cNvSpPr/>
          <p:nvPr/>
        </p:nvSpPr>
        <p:spPr>
          <a:xfrm>
            <a:off x="4293326" y="5690162"/>
            <a:ext cx="3091543" cy="23166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p:cNvPicPr>
            <a:picLocks noChangeAspect="1"/>
          </p:cNvPicPr>
          <p:nvPr/>
        </p:nvPicPr>
        <p:blipFill>
          <a:blip r:embed="rId4"/>
          <a:stretch>
            <a:fillRect/>
          </a:stretch>
        </p:blipFill>
        <p:spPr>
          <a:xfrm>
            <a:off x="3347787" y="1699906"/>
            <a:ext cx="5176758" cy="2488917"/>
          </a:xfrm>
          <a:prstGeom prst="rect">
            <a:avLst/>
          </a:prstGeom>
        </p:spPr>
      </p:pic>
      <p:pic>
        <p:nvPicPr>
          <p:cNvPr id="9" name="Picture 8"/>
          <p:cNvPicPr>
            <a:picLocks noChangeAspect="1"/>
          </p:cNvPicPr>
          <p:nvPr/>
        </p:nvPicPr>
        <p:blipFill rotWithShape="1">
          <a:blip r:embed="rId5"/>
          <a:srcRect l="8390" t="12190" r="51138" b="44254"/>
          <a:stretch/>
        </p:blipFill>
        <p:spPr>
          <a:xfrm>
            <a:off x="3347785" y="1863737"/>
            <a:ext cx="5176759" cy="3565519"/>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32554"/>
          <a:stretch/>
        </p:blipFill>
        <p:spPr>
          <a:xfrm>
            <a:off x="8702226" y="2181722"/>
            <a:ext cx="2158152" cy="2559205"/>
          </a:xfrm>
          <a:prstGeom prst="rect">
            <a:avLst/>
          </a:prstGeom>
        </p:spPr>
      </p:pic>
    </p:spTree>
    <p:extLst>
      <p:ext uri="{BB962C8B-B14F-4D97-AF65-F5344CB8AC3E}">
        <p14:creationId xmlns:p14="http://schemas.microsoft.com/office/powerpoint/2010/main" val="31875102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74" y="2177131"/>
            <a:ext cx="11227634" cy="4223729"/>
          </a:xfrm>
          <a:prstGeom prst="rect">
            <a:avLst/>
          </a:prstGeom>
        </p:spPr>
      </p:pic>
      <p:sp>
        <p:nvSpPr>
          <p:cNvPr id="3" name="Rectangle 2"/>
          <p:cNvSpPr/>
          <p:nvPr/>
        </p:nvSpPr>
        <p:spPr>
          <a:xfrm>
            <a:off x="4293326" y="5690162"/>
            <a:ext cx="3091543" cy="23166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p:cNvPicPr>
            <a:picLocks noChangeAspect="1"/>
          </p:cNvPicPr>
          <p:nvPr/>
        </p:nvPicPr>
        <p:blipFill>
          <a:blip r:embed="rId4"/>
          <a:stretch>
            <a:fillRect/>
          </a:stretch>
        </p:blipFill>
        <p:spPr>
          <a:xfrm>
            <a:off x="3347787" y="1699906"/>
            <a:ext cx="5176758" cy="2488917"/>
          </a:xfrm>
          <a:prstGeom prst="rect">
            <a:avLst/>
          </a:prstGeom>
        </p:spPr>
      </p:pic>
      <p:pic>
        <p:nvPicPr>
          <p:cNvPr id="9" name="Picture 8"/>
          <p:cNvPicPr>
            <a:picLocks noChangeAspect="1"/>
          </p:cNvPicPr>
          <p:nvPr/>
        </p:nvPicPr>
        <p:blipFill rotWithShape="1">
          <a:blip r:embed="rId5"/>
          <a:srcRect l="8390" t="12190" r="51138" b="44254"/>
          <a:stretch/>
        </p:blipFill>
        <p:spPr>
          <a:xfrm>
            <a:off x="3347785" y="1863737"/>
            <a:ext cx="5176759" cy="3565519"/>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32554"/>
          <a:stretch/>
        </p:blipFill>
        <p:spPr>
          <a:xfrm>
            <a:off x="8702226" y="2181722"/>
            <a:ext cx="2158152" cy="2559205"/>
          </a:xfrm>
          <a:prstGeom prst="rect">
            <a:avLst/>
          </a:prstGeom>
        </p:spPr>
      </p:pic>
      <p:pic>
        <p:nvPicPr>
          <p:cNvPr id="10242" name="Picture 2" descr="Image result for eremophila gibb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00788" y="4875774"/>
            <a:ext cx="2809875" cy="162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3034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74" y="2177131"/>
            <a:ext cx="11227634" cy="4223729"/>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2554"/>
          <a:stretch/>
        </p:blipFill>
        <p:spPr>
          <a:xfrm>
            <a:off x="8702226" y="2181722"/>
            <a:ext cx="2158152" cy="2559205"/>
          </a:xfrm>
          <a:prstGeom prst="rect">
            <a:avLst/>
          </a:prstGeom>
        </p:spPr>
      </p:pic>
      <p:sp>
        <p:nvSpPr>
          <p:cNvPr id="3" name="Rectangle 2"/>
          <p:cNvSpPr/>
          <p:nvPr/>
        </p:nvSpPr>
        <p:spPr>
          <a:xfrm>
            <a:off x="4293326" y="5690162"/>
            <a:ext cx="3091543" cy="23166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p:cNvPicPr>
            <a:picLocks noChangeAspect="1"/>
          </p:cNvPicPr>
          <p:nvPr/>
        </p:nvPicPr>
        <p:blipFill>
          <a:blip r:embed="rId5"/>
          <a:stretch>
            <a:fillRect/>
          </a:stretch>
        </p:blipFill>
        <p:spPr>
          <a:xfrm>
            <a:off x="3347787" y="1699906"/>
            <a:ext cx="5176758" cy="2488917"/>
          </a:xfrm>
          <a:prstGeom prst="rect">
            <a:avLst/>
          </a:prstGeom>
        </p:spPr>
      </p:pic>
      <p:pic>
        <p:nvPicPr>
          <p:cNvPr id="9" name="Picture 8"/>
          <p:cNvPicPr>
            <a:picLocks noChangeAspect="1"/>
          </p:cNvPicPr>
          <p:nvPr/>
        </p:nvPicPr>
        <p:blipFill rotWithShape="1">
          <a:blip r:embed="rId6"/>
          <a:srcRect l="8390" t="12190" r="51138" b="44254"/>
          <a:stretch/>
        </p:blipFill>
        <p:spPr>
          <a:xfrm>
            <a:off x="3347785" y="1863737"/>
            <a:ext cx="5176759" cy="3565519"/>
          </a:xfrm>
          <a:prstGeom prst="rect">
            <a:avLst/>
          </a:prstGeom>
        </p:spPr>
      </p:pic>
      <p:pic>
        <p:nvPicPr>
          <p:cNvPr id="7" name="Picture 6"/>
          <p:cNvPicPr>
            <a:picLocks noChangeAspect="1"/>
          </p:cNvPicPr>
          <p:nvPr/>
        </p:nvPicPr>
        <p:blipFill rotWithShape="1">
          <a:blip r:embed="rId7"/>
          <a:srcRect l="14485" t="24127" r="58209" b="52762"/>
          <a:stretch/>
        </p:blipFill>
        <p:spPr>
          <a:xfrm>
            <a:off x="8194771" y="4859148"/>
            <a:ext cx="3492137" cy="1891575"/>
          </a:xfrm>
          <a:prstGeom prst="rect">
            <a:avLst/>
          </a:prstGeom>
        </p:spPr>
      </p:pic>
    </p:spTree>
    <p:extLst>
      <p:ext uri="{BB962C8B-B14F-4D97-AF65-F5344CB8AC3E}">
        <p14:creationId xmlns:p14="http://schemas.microsoft.com/office/powerpoint/2010/main" val="29623293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80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13871"/>
            <a:ext cx="12192000" cy="81280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74" y="2177131"/>
            <a:ext cx="11227634" cy="4223729"/>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2554"/>
          <a:stretch/>
        </p:blipFill>
        <p:spPr>
          <a:xfrm>
            <a:off x="8702226" y="2181722"/>
            <a:ext cx="2158152" cy="2559205"/>
          </a:xfrm>
          <a:prstGeom prst="rect">
            <a:avLst/>
          </a:prstGeom>
        </p:spPr>
      </p:pic>
      <p:sp>
        <p:nvSpPr>
          <p:cNvPr id="3" name="Rectangle 2"/>
          <p:cNvSpPr/>
          <p:nvPr/>
        </p:nvSpPr>
        <p:spPr>
          <a:xfrm>
            <a:off x="4293326" y="5690162"/>
            <a:ext cx="3091543" cy="23166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p:cNvPicPr>
            <a:picLocks noChangeAspect="1"/>
          </p:cNvPicPr>
          <p:nvPr/>
        </p:nvPicPr>
        <p:blipFill>
          <a:blip r:embed="rId5"/>
          <a:stretch>
            <a:fillRect/>
          </a:stretch>
        </p:blipFill>
        <p:spPr>
          <a:xfrm>
            <a:off x="3347787" y="1699906"/>
            <a:ext cx="5176758" cy="2488917"/>
          </a:xfrm>
          <a:prstGeom prst="rect">
            <a:avLst/>
          </a:prstGeom>
        </p:spPr>
      </p:pic>
      <p:pic>
        <p:nvPicPr>
          <p:cNvPr id="9" name="Picture 8"/>
          <p:cNvPicPr>
            <a:picLocks noChangeAspect="1"/>
          </p:cNvPicPr>
          <p:nvPr/>
        </p:nvPicPr>
        <p:blipFill rotWithShape="1">
          <a:blip r:embed="rId6"/>
          <a:srcRect l="8390" t="12190" r="51138" b="44254"/>
          <a:stretch/>
        </p:blipFill>
        <p:spPr>
          <a:xfrm>
            <a:off x="3347785" y="1863737"/>
            <a:ext cx="5176759" cy="3565519"/>
          </a:xfrm>
          <a:prstGeom prst="rect">
            <a:avLst/>
          </a:prstGeom>
        </p:spPr>
      </p:pic>
      <p:pic>
        <p:nvPicPr>
          <p:cNvPr id="7" name="Picture 6"/>
          <p:cNvPicPr>
            <a:picLocks noChangeAspect="1"/>
          </p:cNvPicPr>
          <p:nvPr/>
        </p:nvPicPr>
        <p:blipFill rotWithShape="1">
          <a:blip r:embed="rId7"/>
          <a:srcRect l="14485" t="24127" r="58209" b="52762"/>
          <a:stretch/>
        </p:blipFill>
        <p:spPr>
          <a:xfrm>
            <a:off x="8194771" y="4859148"/>
            <a:ext cx="3492137" cy="1891575"/>
          </a:xfrm>
          <a:prstGeom prst="rect">
            <a:avLst/>
          </a:prstGeom>
        </p:spPr>
      </p:pic>
      <p:pic>
        <p:nvPicPr>
          <p:cNvPr id="10" name="Picture 2" descr="Image result for haystacks"/>
          <p:cNvPicPr>
            <a:picLocks noChangeAspect="1" noChangeArrowheads="1"/>
          </p:cNvPicPr>
          <p:nvPr/>
        </p:nvPicPr>
        <p:blipFill rotWithShape="1">
          <a:blip r:embed="rId8">
            <a:extLst>
              <a:ext uri="{28A0092B-C50C-407E-A947-70E740481C1C}">
                <a14:useLocalDpi xmlns:a14="http://schemas.microsoft.com/office/drawing/2010/main" val="0"/>
              </a:ext>
            </a:extLst>
          </a:blip>
          <a:srcRect b="1563"/>
          <a:stretch/>
        </p:blipFill>
        <p:spPr bwMode="auto">
          <a:xfrm>
            <a:off x="679929" y="3850958"/>
            <a:ext cx="2403929" cy="2376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Image result for magnet"/>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8136783" y="3400001"/>
            <a:ext cx="2954922" cy="295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717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originals/e6/4c/a6/e64ca60d6ae18ae16baeea5e6f8841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381" y="-6582"/>
            <a:ext cx="13736578" cy="6872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1630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https://static.businessinsider.com/image/5d5be8e1cd9784796327a4e5.jpg?_ga=2.66853992.771589139.1582677590-871845966.1581033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8" y="0"/>
            <a:ext cx="1371599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9358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2662</TotalTime>
  <Words>592</Words>
  <Application>Microsoft Office PowerPoint</Application>
  <PresentationFormat>Widescreen</PresentationFormat>
  <Paragraphs>101</Paragraphs>
  <Slides>25</Slides>
  <Notes>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Courier New</vt:lpstr>
      <vt:lpstr>Microsoft Sans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Chief Investigators, A20</vt:lpstr>
      <vt:lpstr>Chief Investigators, A20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Charles Sturt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Watson, David</dc:creator>
  <cp:lastModifiedBy>Watson, David</cp:lastModifiedBy>
  <cp:revision>110</cp:revision>
  <dcterms:created xsi:type="dcterms:W3CDTF">2017-08-30T04:39:21Z</dcterms:created>
  <dcterms:modified xsi:type="dcterms:W3CDTF">2020-02-26T02:28:41Z</dcterms:modified>
</cp:coreProperties>
</file>